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16"/>
  </p:notesMasterIdLst>
  <p:sldIdLst>
    <p:sldId id="256" r:id="rId2"/>
    <p:sldId id="259" r:id="rId3"/>
    <p:sldId id="320" r:id="rId4"/>
    <p:sldId id="321" r:id="rId5"/>
    <p:sldId id="312" r:id="rId6"/>
    <p:sldId id="315" r:id="rId7"/>
    <p:sldId id="316" r:id="rId8"/>
    <p:sldId id="317" r:id="rId9"/>
    <p:sldId id="326" r:id="rId10"/>
    <p:sldId id="323" r:id="rId11"/>
    <p:sldId id="314" r:id="rId12"/>
    <p:sldId id="324" r:id="rId13"/>
    <p:sldId id="322" r:id="rId14"/>
    <p:sldId id="327" r:id="rId15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8D2F"/>
    <a:srgbClr val="FBB425"/>
    <a:srgbClr val="25FB2A"/>
    <a:srgbClr val="FFFF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2E22FF-10FC-4B83-A7FB-4FFCBCE6A33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C9643A-7AEA-44F1-9E3E-18015A70952C}">
      <dgm:prSet phldrT="[Текст]" custT="1"/>
      <dgm:spPr>
        <a:solidFill>
          <a:srgbClr val="FFCCCC"/>
        </a:solidFill>
      </dgm:spPr>
      <dgm:t>
        <a:bodyPr/>
        <a:lstStyle/>
        <a:p>
          <a:r>
            <a:rPr lang="ru-RU" sz="1800" b="1" dirty="0" smtClean="0"/>
            <a:t>Неотложные мероприятия</a:t>
          </a:r>
          <a:endParaRPr lang="ru-RU" sz="1800" b="1" dirty="0"/>
        </a:p>
      </dgm:t>
    </dgm:pt>
    <dgm:pt modelId="{B710C925-AF8C-4E34-A3BA-33D7111C1F0A}" type="parTrans" cxnId="{4941898F-4483-4EB4-9009-8A3DDC16CADC}">
      <dgm:prSet/>
      <dgm:spPr/>
      <dgm:t>
        <a:bodyPr/>
        <a:lstStyle/>
        <a:p>
          <a:endParaRPr lang="ru-RU"/>
        </a:p>
      </dgm:t>
    </dgm:pt>
    <dgm:pt modelId="{FB581381-95C5-4F17-8860-9DEF77070FAE}" type="sibTrans" cxnId="{4941898F-4483-4EB4-9009-8A3DDC16CADC}">
      <dgm:prSet/>
      <dgm:spPr/>
      <dgm:t>
        <a:bodyPr/>
        <a:lstStyle/>
        <a:p>
          <a:endParaRPr lang="ru-RU"/>
        </a:p>
      </dgm:t>
    </dgm:pt>
    <dgm:pt modelId="{139F4724-5CDB-47E7-B028-CC4F6BFAA4E7}">
      <dgm:prSet phldrT="[Текст]" custT="1"/>
      <dgm:spPr>
        <a:solidFill>
          <a:srgbClr val="FFCCCC">
            <a:alpha val="90000"/>
          </a:srgbClr>
        </a:solidFill>
      </dgm:spPr>
      <dgm:t>
        <a:bodyPr/>
        <a:lstStyle/>
        <a:p>
          <a:r>
            <a:rPr lang="ru-RU" sz="1400" b="1" dirty="0" smtClean="0"/>
            <a:t>Снижение рисков от накопителей отходов (гидротехнических сооружений)</a:t>
          </a:r>
          <a:endParaRPr lang="ru-RU" sz="1400" b="1" dirty="0"/>
        </a:p>
      </dgm:t>
    </dgm:pt>
    <dgm:pt modelId="{A3A1C45A-727A-4EB9-864D-E2A249F70BAE}" type="parTrans" cxnId="{AC8C9756-690C-4A8A-8E45-0C5122DB731D}">
      <dgm:prSet/>
      <dgm:spPr/>
      <dgm:t>
        <a:bodyPr/>
        <a:lstStyle/>
        <a:p>
          <a:endParaRPr lang="ru-RU"/>
        </a:p>
      </dgm:t>
    </dgm:pt>
    <dgm:pt modelId="{D108BA52-4A11-4552-BE3D-2AF599A0948A}" type="sibTrans" cxnId="{AC8C9756-690C-4A8A-8E45-0C5122DB731D}">
      <dgm:prSet/>
      <dgm:spPr/>
      <dgm:t>
        <a:bodyPr/>
        <a:lstStyle/>
        <a:p>
          <a:endParaRPr lang="ru-RU"/>
        </a:p>
      </dgm:t>
    </dgm:pt>
    <dgm:pt modelId="{43A1E976-9249-4702-BF46-7B33164AC8C6}">
      <dgm:prSet phldrT="[Текст]" custT="1"/>
      <dgm:spPr>
        <a:solidFill>
          <a:srgbClr val="FFCCCC">
            <a:alpha val="90000"/>
          </a:srgbClr>
        </a:solidFill>
      </dgm:spPr>
      <dgm:t>
        <a:bodyPr/>
        <a:lstStyle/>
        <a:p>
          <a:r>
            <a:rPr lang="ru-RU" sz="1400" b="1" dirty="0" smtClean="0"/>
            <a:t>Снижение рисков загрязнения поверхностных вод региона</a:t>
          </a:r>
          <a:endParaRPr lang="ru-RU" sz="1400" b="1" dirty="0"/>
        </a:p>
      </dgm:t>
    </dgm:pt>
    <dgm:pt modelId="{C77243AD-3758-4D93-B1C0-1B5BCE569575}" type="parTrans" cxnId="{1B5AA062-DABB-4325-B9DB-9E829D8C23D2}">
      <dgm:prSet/>
      <dgm:spPr/>
      <dgm:t>
        <a:bodyPr/>
        <a:lstStyle/>
        <a:p>
          <a:endParaRPr lang="ru-RU"/>
        </a:p>
      </dgm:t>
    </dgm:pt>
    <dgm:pt modelId="{946B7590-8AF8-4057-B3E8-7EEA5C87F982}" type="sibTrans" cxnId="{1B5AA062-DABB-4325-B9DB-9E829D8C23D2}">
      <dgm:prSet/>
      <dgm:spPr/>
      <dgm:t>
        <a:bodyPr/>
        <a:lstStyle/>
        <a:p>
          <a:endParaRPr lang="ru-RU"/>
        </a:p>
      </dgm:t>
    </dgm:pt>
    <dgm:pt modelId="{0B55BEC6-E275-42D1-BA38-4E3B31AA819A}">
      <dgm:prSet phldrT="[Текст]" custT="1"/>
      <dgm:spPr>
        <a:solidFill>
          <a:srgbClr val="FFFF99">
            <a:alpha val="89804"/>
          </a:srgbClr>
        </a:solidFill>
      </dgm:spPr>
      <dgm:t>
        <a:bodyPr/>
        <a:lstStyle/>
        <a:p>
          <a:r>
            <a:rPr lang="ru-RU" sz="1800" b="1" dirty="0" smtClean="0"/>
            <a:t>Плановая ликвидация накопленного вреда</a:t>
          </a:r>
          <a:endParaRPr lang="ru-RU" sz="1800" b="1" dirty="0"/>
        </a:p>
      </dgm:t>
    </dgm:pt>
    <dgm:pt modelId="{28AE38E2-2B86-4562-A133-927128F542A7}" type="parTrans" cxnId="{905D614E-094C-4281-990F-76BE425C0EDB}">
      <dgm:prSet/>
      <dgm:spPr/>
      <dgm:t>
        <a:bodyPr/>
        <a:lstStyle/>
        <a:p>
          <a:endParaRPr lang="ru-RU"/>
        </a:p>
      </dgm:t>
    </dgm:pt>
    <dgm:pt modelId="{F2E3B967-5F5F-4ACB-86F7-3C2E27D7DD1A}" type="sibTrans" cxnId="{905D614E-094C-4281-990F-76BE425C0EDB}">
      <dgm:prSet/>
      <dgm:spPr/>
      <dgm:t>
        <a:bodyPr/>
        <a:lstStyle/>
        <a:p>
          <a:endParaRPr lang="ru-RU"/>
        </a:p>
      </dgm:t>
    </dgm:pt>
    <dgm:pt modelId="{88FA3995-D288-48C0-88CA-E7E488E8A3CB}">
      <dgm:prSet phldrT="[Текст]" custT="1"/>
      <dgm:spPr>
        <a:solidFill>
          <a:srgbClr val="FFFF99">
            <a:alpha val="89804"/>
          </a:srgbClr>
        </a:solidFill>
      </dgm:spPr>
      <dgm:t>
        <a:bodyPr/>
        <a:lstStyle/>
        <a:p>
          <a:r>
            <a:rPr lang="ru-RU" sz="1400" b="1" dirty="0" smtClean="0"/>
            <a:t>Определение Концепции реабилитации и выбор методов</a:t>
          </a:r>
          <a:endParaRPr lang="ru-RU" sz="1400" b="1" dirty="0"/>
        </a:p>
      </dgm:t>
    </dgm:pt>
    <dgm:pt modelId="{81D98F3B-89BC-4597-8A0F-B5156BAD0293}" type="parTrans" cxnId="{EF695A2A-2157-4BE8-9AAC-87CA860CC387}">
      <dgm:prSet/>
      <dgm:spPr/>
      <dgm:t>
        <a:bodyPr/>
        <a:lstStyle/>
        <a:p>
          <a:endParaRPr lang="ru-RU"/>
        </a:p>
      </dgm:t>
    </dgm:pt>
    <dgm:pt modelId="{3A3F00CA-2584-46C5-8AEA-282D6D509C1C}" type="sibTrans" cxnId="{EF695A2A-2157-4BE8-9AAC-87CA860CC387}">
      <dgm:prSet/>
      <dgm:spPr/>
      <dgm:t>
        <a:bodyPr/>
        <a:lstStyle/>
        <a:p>
          <a:endParaRPr lang="ru-RU"/>
        </a:p>
      </dgm:t>
    </dgm:pt>
    <dgm:pt modelId="{E4D4EEBE-21EC-4F17-A15B-3C758D7E84F6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r>
            <a:rPr lang="ru-RU" sz="1400" b="1" dirty="0" smtClean="0"/>
            <a:t>Изыскания для  разработки проекта</a:t>
          </a:r>
          <a:endParaRPr lang="ru-RU" sz="1400" b="1" dirty="0"/>
        </a:p>
      </dgm:t>
    </dgm:pt>
    <dgm:pt modelId="{BF8FC5A4-FAE4-4648-A433-A3F151F32A3A}" type="parTrans" cxnId="{F5BEA12F-9639-4A45-850E-F5CEF02F806D}">
      <dgm:prSet/>
      <dgm:spPr/>
      <dgm:t>
        <a:bodyPr/>
        <a:lstStyle/>
        <a:p>
          <a:endParaRPr lang="ru-RU"/>
        </a:p>
      </dgm:t>
    </dgm:pt>
    <dgm:pt modelId="{9566E846-B72A-400D-A388-73CF2E3F5940}" type="sibTrans" cxnId="{F5BEA12F-9639-4A45-850E-F5CEF02F806D}">
      <dgm:prSet/>
      <dgm:spPr/>
      <dgm:t>
        <a:bodyPr/>
        <a:lstStyle/>
        <a:p>
          <a:endParaRPr lang="ru-RU"/>
        </a:p>
      </dgm:t>
    </dgm:pt>
    <dgm:pt modelId="{22D75280-ABFC-4023-B180-FB30A4EE27CA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r>
            <a:rPr lang="ru-RU" sz="1400" b="1" dirty="0" smtClean="0"/>
            <a:t>Разработка  проекта работ</a:t>
          </a:r>
          <a:endParaRPr lang="ru-RU" sz="1400" b="1" dirty="0"/>
        </a:p>
      </dgm:t>
    </dgm:pt>
    <dgm:pt modelId="{EB946A8E-B83F-459E-ABCF-89980E5B6593}" type="parTrans" cxnId="{8B4AF6B8-2E59-4C30-A194-E877C790645C}">
      <dgm:prSet/>
      <dgm:spPr/>
      <dgm:t>
        <a:bodyPr/>
        <a:lstStyle/>
        <a:p>
          <a:endParaRPr lang="ru-RU"/>
        </a:p>
      </dgm:t>
    </dgm:pt>
    <dgm:pt modelId="{E91A3EC8-C9DA-4158-ADF8-83A478DF36A1}" type="sibTrans" cxnId="{8B4AF6B8-2E59-4C30-A194-E877C790645C}">
      <dgm:prSet/>
      <dgm:spPr/>
      <dgm:t>
        <a:bodyPr/>
        <a:lstStyle/>
        <a:p>
          <a:endParaRPr lang="ru-RU"/>
        </a:p>
      </dgm:t>
    </dgm:pt>
    <dgm:pt modelId="{342E81FB-1309-4C57-86DF-42B31D4321CC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r>
            <a:rPr lang="ru-RU" sz="1400" b="1" dirty="0" smtClean="0"/>
            <a:t>Реализация  проекта </a:t>
          </a:r>
          <a:endParaRPr lang="ru-RU" sz="1400" b="1" dirty="0"/>
        </a:p>
      </dgm:t>
    </dgm:pt>
    <dgm:pt modelId="{8D8D9AEE-1C6F-48EE-84C4-A7B5AF71E470}" type="parTrans" cxnId="{54A7A667-16E9-4D92-A414-103A974459C8}">
      <dgm:prSet/>
      <dgm:spPr/>
      <dgm:t>
        <a:bodyPr/>
        <a:lstStyle/>
        <a:p>
          <a:endParaRPr lang="ru-RU"/>
        </a:p>
      </dgm:t>
    </dgm:pt>
    <dgm:pt modelId="{0E3A4600-2CBD-4EDC-BA21-009618C490A2}" type="sibTrans" cxnId="{54A7A667-16E9-4D92-A414-103A974459C8}">
      <dgm:prSet/>
      <dgm:spPr/>
      <dgm:t>
        <a:bodyPr/>
        <a:lstStyle/>
        <a:p>
          <a:endParaRPr lang="ru-RU"/>
        </a:p>
      </dgm:t>
    </dgm:pt>
    <dgm:pt modelId="{41D6EF7D-1AD2-4573-9C69-297B50BCF73F}">
      <dgm:prSet custT="1"/>
      <dgm:spPr>
        <a:solidFill>
          <a:srgbClr val="FFCCCC"/>
        </a:solidFill>
      </dgm:spPr>
      <dgm:t>
        <a:bodyPr/>
        <a:lstStyle/>
        <a:p>
          <a:r>
            <a:rPr lang="ru-RU" sz="1400" b="1" dirty="0" smtClean="0"/>
            <a:t>Повышение безопасности объекта</a:t>
          </a:r>
          <a:endParaRPr lang="ru-RU" sz="1400" b="1" dirty="0"/>
        </a:p>
      </dgm:t>
    </dgm:pt>
    <dgm:pt modelId="{0FE107D3-4E8E-4819-9DA5-CF32E02F6550}" type="parTrans" cxnId="{16B45C87-47CC-4B05-9D21-5E025D0C7F48}">
      <dgm:prSet/>
      <dgm:spPr/>
      <dgm:t>
        <a:bodyPr/>
        <a:lstStyle/>
        <a:p>
          <a:endParaRPr lang="ru-RU"/>
        </a:p>
      </dgm:t>
    </dgm:pt>
    <dgm:pt modelId="{9B8ED090-5814-47FC-8419-63159ACD2568}" type="sibTrans" cxnId="{16B45C87-47CC-4B05-9D21-5E025D0C7F48}">
      <dgm:prSet/>
      <dgm:spPr/>
      <dgm:t>
        <a:bodyPr/>
        <a:lstStyle/>
        <a:p>
          <a:endParaRPr lang="ru-RU"/>
        </a:p>
      </dgm:t>
    </dgm:pt>
    <dgm:pt modelId="{BAFB3A0D-AEB7-4CA2-BEBD-5C0C7783A56D}" type="pres">
      <dgm:prSet presAssocID="{FC2E22FF-10FC-4B83-A7FB-4FFCBCE6A3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607A175-03B7-43C1-A1C6-E1F4E7E484C4}" type="pres">
      <dgm:prSet presAssocID="{BDC9643A-7AEA-44F1-9E3E-18015A70952C}" presName="hierRoot1" presStyleCnt="0"/>
      <dgm:spPr/>
    </dgm:pt>
    <dgm:pt modelId="{CEA7BEB3-4C2F-4CAE-B6B6-BE1A01A03537}" type="pres">
      <dgm:prSet presAssocID="{BDC9643A-7AEA-44F1-9E3E-18015A70952C}" presName="composite" presStyleCnt="0"/>
      <dgm:spPr/>
    </dgm:pt>
    <dgm:pt modelId="{011810C0-CB18-42E6-B7A1-74CD41CB3221}" type="pres">
      <dgm:prSet presAssocID="{BDC9643A-7AEA-44F1-9E3E-18015A70952C}" presName="background" presStyleLbl="node0" presStyleIdx="0" presStyleCnt="2"/>
      <dgm:spPr/>
    </dgm:pt>
    <dgm:pt modelId="{47969FBF-8226-4A66-872F-367FF4CCB128}" type="pres">
      <dgm:prSet presAssocID="{BDC9643A-7AEA-44F1-9E3E-18015A70952C}" presName="text" presStyleLbl="fgAcc0" presStyleIdx="0" presStyleCnt="2" custScaleX="276193" custLinFactNeighborX="513" custLinFactNeighborY="-492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A0E619-B4A4-4CDD-814B-BA676CC612A1}" type="pres">
      <dgm:prSet presAssocID="{BDC9643A-7AEA-44F1-9E3E-18015A70952C}" presName="hierChild2" presStyleCnt="0"/>
      <dgm:spPr/>
    </dgm:pt>
    <dgm:pt modelId="{94F16B94-2F70-428B-AFD5-8C40097D6B32}" type="pres">
      <dgm:prSet presAssocID="{A3A1C45A-727A-4EB9-864D-E2A249F70BAE}" presName="Name10" presStyleLbl="parChTrans1D2" presStyleIdx="0" presStyleCnt="4"/>
      <dgm:spPr/>
      <dgm:t>
        <a:bodyPr/>
        <a:lstStyle/>
        <a:p>
          <a:endParaRPr lang="ru-RU"/>
        </a:p>
      </dgm:t>
    </dgm:pt>
    <dgm:pt modelId="{E54E2EEA-4F7A-44AD-AED3-2F44BFD11D62}" type="pres">
      <dgm:prSet presAssocID="{139F4724-5CDB-47E7-B028-CC4F6BFAA4E7}" presName="hierRoot2" presStyleCnt="0"/>
      <dgm:spPr/>
    </dgm:pt>
    <dgm:pt modelId="{3CA49B55-E277-4A5A-8FC2-A89CA076013D}" type="pres">
      <dgm:prSet presAssocID="{139F4724-5CDB-47E7-B028-CC4F6BFAA4E7}" presName="composite2" presStyleCnt="0"/>
      <dgm:spPr/>
    </dgm:pt>
    <dgm:pt modelId="{0F1E65B1-2E3C-4F26-99DA-84F2D88BF632}" type="pres">
      <dgm:prSet presAssocID="{139F4724-5CDB-47E7-B028-CC4F6BFAA4E7}" presName="background2" presStyleLbl="node2" presStyleIdx="0" presStyleCnt="4"/>
      <dgm:spPr/>
    </dgm:pt>
    <dgm:pt modelId="{AEC45B2B-C22F-4E65-94A7-114AE51D8AF1}" type="pres">
      <dgm:prSet presAssocID="{139F4724-5CDB-47E7-B028-CC4F6BFAA4E7}" presName="text2" presStyleLbl="fgAcc2" presStyleIdx="0" presStyleCnt="4" custScaleX="156511" custScaleY="223073" custLinFactNeighborX="513" custLinFactNeighborY="-492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2261B4-DB58-48A4-9B86-161EDCBBD91F}" type="pres">
      <dgm:prSet presAssocID="{139F4724-5CDB-47E7-B028-CC4F6BFAA4E7}" presName="hierChild3" presStyleCnt="0"/>
      <dgm:spPr/>
    </dgm:pt>
    <dgm:pt modelId="{ABBC5C2A-CEF7-4595-8AFA-D06406E3DC58}" type="pres">
      <dgm:prSet presAssocID="{C77243AD-3758-4D93-B1C0-1B5BCE569575}" presName="Name10" presStyleLbl="parChTrans1D2" presStyleIdx="1" presStyleCnt="4"/>
      <dgm:spPr/>
      <dgm:t>
        <a:bodyPr/>
        <a:lstStyle/>
        <a:p>
          <a:endParaRPr lang="ru-RU"/>
        </a:p>
      </dgm:t>
    </dgm:pt>
    <dgm:pt modelId="{DAE44338-0B07-4409-8418-2995D0EB4728}" type="pres">
      <dgm:prSet presAssocID="{43A1E976-9249-4702-BF46-7B33164AC8C6}" presName="hierRoot2" presStyleCnt="0"/>
      <dgm:spPr/>
    </dgm:pt>
    <dgm:pt modelId="{6775EB39-248A-43F7-BF4E-F382AF43D0C3}" type="pres">
      <dgm:prSet presAssocID="{43A1E976-9249-4702-BF46-7B33164AC8C6}" presName="composite2" presStyleCnt="0"/>
      <dgm:spPr/>
    </dgm:pt>
    <dgm:pt modelId="{5C61CFF1-EBD1-4851-A63E-28C03BF4171A}" type="pres">
      <dgm:prSet presAssocID="{43A1E976-9249-4702-BF46-7B33164AC8C6}" presName="background2" presStyleLbl="node2" presStyleIdx="1" presStyleCnt="4"/>
      <dgm:spPr/>
    </dgm:pt>
    <dgm:pt modelId="{AFDED9CE-636E-4B3F-B369-049C2E77D78D}" type="pres">
      <dgm:prSet presAssocID="{43A1E976-9249-4702-BF46-7B33164AC8C6}" presName="text2" presStyleLbl="fgAcc2" presStyleIdx="1" presStyleCnt="4" custScaleX="153525" custScaleY="219265" custLinFactNeighborX="513" custLinFactNeighborY="-492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3A385F-D4AE-4E9A-BA5C-21E4C10C193B}" type="pres">
      <dgm:prSet presAssocID="{43A1E976-9249-4702-BF46-7B33164AC8C6}" presName="hierChild3" presStyleCnt="0"/>
      <dgm:spPr/>
    </dgm:pt>
    <dgm:pt modelId="{AFE86BDC-93FA-44DD-BC69-DEDC21847D5C}" type="pres">
      <dgm:prSet presAssocID="{0FE107D3-4E8E-4819-9DA5-CF32E02F6550}" presName="Name10" presStyleLbl="parChTrans1D2" presStyleIdx="2" presStyleCnt="4"/>
      <dgm:spPr/>
      <dgm:t>
        <a:bodyPr/>
        <a:lstStyle/>
        <a:p>
          <a:endParaRPr lang="ru-RU"/>
        </a:p>
      </dgm:t>
    </dgm:pt>
    <dgm:pt modelId="{5AC9A0F0-6B26-4237-89EF-18E1BCE9D807}" type="pres">
      <dgm:prSet presAssocID="{41D6EF7D-1AD2-4573-9C69-297B50BCF73F}" presName="hierRoot2" presStyleCnt="0"/>
      <dgm:spPr/>
    </dgm:pt>
    <dgm:pt modelId="{36C6E68B-038A-46E8-B779-12CEA5904D22}" type="pres">
      <dgm:prSet presAssocID="{41D6EF7D-1AD2-4573-9C69-297B50BCF73F}" presName="composite2" presStyleCnt="0"/>
      <dgm:spPr/>
    </dgm:pt>
    <dgm:pt modelId="{38A3DA15-FABE-4925-A0E5-8C0ECEF9AF66}" type="pres">
      <dgm:prSet presAssocID="{41D6EF7D-1AD2-4573-9C69-297B50BCF73F}" presName="background2" presStyleLbl="node2" presStyleIdx="2" presStyleCnt="4"/>
      <dgm:spPr/>
    </dgm:pt>
    <dgm:pt modelId="{3A30C5CA-3FE1-4327-B609-59958E188137}" type="pres">
      <dgm:prSet presAssocID="{41D6EF7D-1AD2-4573-9C69-297B50BCF73F}" presName="text2" presStyleLbl="fgAcc2" presStyleIdx="2" presStyleCnt="4" custScaleX="155714" custScaleY="215974" custLinFactNeighborX="513" custLinFactNeighborY="-492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EBEC89-C62B-4B4B-978D-E9D8DB79A928}" type="pres">
      <dgm:prSet presAssocID="{41D6EF7D-1AD2-4573-9C69-297B50BCF73F}" presName="hierChild3" presStyleCnt="0"/>
      <dgm:spPr/>
    </dgm:pt>
    <dgm:pt modelId="{70ED1029-A346-4D44-8B00-545399D5A8E1}" type="pres">
      <dgm:prSet presAssocID="{0B55BEC6-E275-42D1-BA38-4E3B31AA819A}" presName="hierRoot1" presStyleCnt="0"/>
      <dgm:spPr/>
    </dgm:pt>
    <dgm:pt modelId="{5193D4D9-E036-4E8A-9024-4079DE53258C}" type="pres">
      <dgm:prSet presAssocID="{0B55BEC6-E275-42D1-BA38-4E3B31AA819A}" presName="composite" presStyleCnt="0"/>
      <dgm:spPr/>
    </dgm:pt>
    <dgm:pt modelId="{09FAEF37-9443-4472-82B8-1E5BD393F51A}" type="pres">
      <dgm:prSet presAssocID="{0B55BEC6-E275-42D1-BA38-4E3B31AA819A}" presName="background" presStyleLbl="node0" presStyleIdx="1" presStyleCnt="2"/>
      <dgm:spPr/>
    </dgm:pt>
    <dgm:pt modelId="{7590FB20-EFF0-450A-9E61-C0D24D49B37C}" type="pres">
      <dgm:prSet presAssocID="{0B55BEC6-E275-42D1-BA38-4E3B31AA819A}" presName="text" presStyleLbl="fgAcc0" presStyleIdx="1" presStyleCnt="2" custScaleX="249457" custLinFactNeighborX="13827" custLinFactNeighborY="-482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4E2B5F-B1DF-4664-A82C-9D19FCB957FD}" type="pres">
      <dgm:prSet presAssocID="{0B55BEC6-E275-42D1-BA38-4E3B31AA819A}" presName="hierChild2" presStyleCnt="0"/>
      <dgm:spPr/>
    </dgm:pt>
    <dgm:pt modelId="{1B968034-F1FB-4A3D-BBC4-3F340D1F3377}" type="pres">
      <dgm:prSet presAssocID="{81D98F3B-89BC-4597-8A0F-B5156BAD0293}" presName="Name10" presStyleLbl="parChTrans1D2" presStyleIdx="3" presStyleCnt="4"/>
      <dgm:spPr/>
      <dgm:t>
        <a:bodyPr/>
        <a:lstStyle/>
        <a:p>
          <a:endParaRPr lang="ru-RU"/>
        </a:p>
      </dgm:t>
    </dgm:pt>
    <dgm:pt modelId="{B0D06701-5520-4F0A-9113-3B1886A348D5}" type="pres">
      <dgm:prSet presAssocID="{88FA3995-D288-48C0-88CA-E7E488E8A3CB}" presName="hierRoot2" presStyleCnt="0"/>
      <dgm:spPr/>
    </dgm:pt>
    <dgm:pt modelId="{8098A2A9-6E15-469B-BFA8-F91151D884D9}" type="pres">
      <dgm:prSet presAssocID="{88FA3995-D288-48C0-88CA-E7E488E8A3CB}" presName="composite2" presStyleCnt="0"/>
      <dgm:spPr/>
    </dgm:pt>
    <dgm:pt modelId="{5E5DBA24-3B6C-473D-9515-8FFAEAB33E05}" type="pres">
      <dgm:prSet presAssocID="{88FA3995-D288-48C0-88CA-E7E488E8A3CB}" presName="background2" presStyleLbl="node2" presStyleIdx="3" presStyleCnt="4"/>
      <dgm:spPr/>
    </dgm:pt>
    <dgm:pt modelId="{D3AEDC65-01D8-4BD6-8D55-B14DCA266CF2}" type="pres">
      <dgm:prSet presAssocID="{88FA3995-D288-48C0-88CA-E7E488E8A3CB}" presName="text2" presStyleLbl="fgAcc2" presStyleIdx="3" presStyleCnt="4" custScaleX="222769" custScaleY="124019" custLinFactNeighborX="33395" custLinFactNeighborY="-595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11BF15-6D33-4BAB-AB00-C4D828F401AC}" type="pres">
      <dgm:prSet presAssocID="{88FA3995-D288-48C0-88CA-E7E488E8A3CB}" presName="hierChild3" presStyleCnt="0"/>
      <dgm:spPr/>
    </dgm:pt>
    <dgm:pt modelId="{E730E6BB-C93A-4FF8-804B-BBB260154F32}" type="pres">
      <dgm:prSet presAssocID="{BF8FC5A4-FAE4-4648-A433-A3F151F32A3A}" presName="Name17" presStyleLbl="parChTrans1D3" presStyleIdx="0" presStyleCnt="1"/>
      <dgm:spPr/>
      <dgm:t>
        <a:bodyPr/>
        <a:lstStyle/>
        <a:p>
          <a:endParaRPr lang="ru-RU"/>
        </a:p>
      </dgm:t>
    </dgm:pt>
    <dgm:pt modelId="{61211DCC-F67F-44CF-8D94-CD89F03CAF4F}" type="pres">
      <dgm:prSet presAssocID="{E4D4EEBE-21EC-4F17-A15B-3C758D7E84F6}" presName="hierRoot3" presStyleCnt="0"/>
      <dgm:spPr/>
    </dgm:pt>
    <dgm:pt modelId="{57612FF3-5354-42A5-8B8E-DCEA94743129}" type="pres">
      <dgm:prSet presAssocID="{E4D4EEBE-21EC-4F17-A15B-3C758D7E84F6}" presName="composite3" presStyleCnt="0"/>
      <dgm:spPr/>
    </dgm:pt>
    <dgm:pt modelId="{19835918-9A6D-42F8-A0BE-2B0B6BE28A46}" type="pres">
      <dgm:prSet presAssocID="{E4D4EEBE-21EC-4F17-A15B-3C758D7E84F6}" presName="background3" presStyleLbl="node3" presStyleIdx="0" presStyleCnt="1"/>
      <dgm:spPr/>
    </dgm:pt>
    <dgm:pt modelId="{CDC5C4C9-0C7C-4226-A2DB-11B223977CFD}" type="pres">
      <dgm:prSet presAssocID="{E4D4EEBE-21EC-4F17-A15B-3C758D7E84F6}" presName="text3" presStyleLbl="fgAcc3" presStyleIdx="0" presStyleCnt="1" custScaleX="222769" custLinFactNeighborX="56571" custLinFactNeighborY="-712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0430D3-B655-4108-8690-39635DE5D89D}" type="pres">
      <dgm:prSet presAssocID="{E4D4EEBE-21EC-4F17-A15B-3C758D7E84F6}" presName="hierChild4" presStyleCnt="0"/>
      <dgm:spPr/>
    </dgm:pt>
    <dgm:pt modelId="{28170D38-7DD1-4C44-821F-3A8662204BD7}" type="pres">
      <dgm:prSet presAssocID="{EB946A8E-B83F-459E-ABCF-89980E5B6593}" presName="Name23" presStyleLbl="parChTrans1D4" presStyleIdx="0" presStyleCnt="2"/>
      <dgm:spPr/>
      <dgm:t>
        <a:bodyPr/>
        <a:lstStyle/>
        <a:p>
          <a:endParaRPr lang="ru-RU"/>
        </a:p>
      </dgm:t>
    </dgm:pt>
    <dgm:pt modelId="{38DAE781-6924-4813-9076-80E5A387882B}" type="pres">
      <dgm:prSet presAssocID="{22D75280-ABFC-4023-B180-FB30A4EE27CA}" presName="hierRoot4" presStyleCnt="0"/>
      <dgm:spPr/>
    </dgm:pt>
    <dgm:pt modelId="{81F2999C-65F4-41E6-A104-68DCE5CEE1C1}" type="pres">
      <dgm:prSet presAssocID="{22D75280-ABFC-4023-B180-FB30A4EE27CA}" presName="composite4" presStyleCnt="0"/>
      <dgm:spPr/>
    </dgm:pt>
    <dgm:pt modelId="{D9290801-5CD6-4108-8D0D-2A6B19F60CE2}" type="pres">
      <dgm:prSet presAssocID="{22D75280-ABFC-4023-B180-FB30A4EE27CA}" presName="background4" presStyleLbl="node4" presStyleIdx="0" presStyleCnt="2"/>
      <dgm:spPr/>
    </dgm:pt>
    <dgm:pt modelId="{86FEAE92-4C48-4BA3-9B8C-9F8B49622B75}" type="pres">
      <dgm:prSet presAssocID="{22D75280-ABFC-4023-B180-FB30A4EE27CA}" presName="text4" presStyleLbl="fgAcc4" presStyleIdx="0" presStyleCnt="2" custScaleX="222769" custLinFactNeighborX="14282" custLinFactNeighborY="-728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D25202-05C2-444B-AB2B-D9FDC34F1D4C}" type="pres">
      <dgm:prSet presAssocID="{22D75280-ABFC-4023-B180-FB30A4EE27CA}" presName="hierChild5" presStyleCnt="0"/>
      <dgm:spPr/>
    </dgm:pt>
    <dgm:pt modelId="{7F2CCE2E-AB44-493F-BA40-804B6CF544E7}" type="pres">
      <dgm:prSet presAssocID="{8D8D9AEE-1C6F-48EE-84C4-A7B5AF71E470}" presName="Name23" presStyleLbl="parChTrans1D4" presStyleIdx="1" presStyleCnt="2"/>
      <dgm:spPr/>
      <dgm:t>
        <a:bodyPr/>
        <a:lstStyle/>
        <a:p>
          <a:endParaRPr lang="ru-RU"/>
        </a:p>
      </dgm:t>
    </dgm:pt>
    <dgm:pt modelId="{97C1C320-BE6F-4A5C-B24E-5A8D2CE1B570}" type="pres">
      <dgm:prSet presAssocID="{342E81FB-1309-4C57-86DF-42B31D4321CC}" presName="hierRoot4" presStyleCnt="0"/>
      <dgm:spPr/>
    </dgm:pt>
    <dgm:pt modelId="{DFDF17F8-6757-49DD-9876-7DF08CFEA480}" type="pres">
      <dgm:prSet presAssocID="{342E81FB-1309-4C57-86DF-42B31D4321CC}" presName="composite4" presStyleCnt="0"/>
      <dgm:spPr/>
    </dgm:pt>
    <dgm:pt modelId="{6D0FA5A6-DE87-46B6-8D07-716FEC7CA403}" type="pres">
      <dgm:prSet presAssocID="{342E81FB-1309-4C57-86DF-42B31D4321CC}" presName="background4" presStyleLbl="node4" presStyleIdx="1" presStyleCnt="2"/>
      <dgm:spPr/>
    </dgm:pt>
    <dgm:pt modelId="{AEDF2E7A-226D-4101-8BDA-3A23BF5B2A7D}" type="pres">
      <dgm:prSet presAssocID="{342E81FB-1309-4C57-86DF-42B31D4321CC}" presName="text4" presStyleLbl="fgAcc4" presStyleIdx="1" presStyleCnt="2" custScaleX="222769" custLinFactNeighborX="14282" custLinFactNeighborY="328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A1C68C-90E4-4A39-93DF-18F86E69C481}" type="pres">
      <dgm:prSet presAssocID="{342E81FB-1309-4C57-86DF-42B31D4321CC}" presName="hierChild5" presStyleCnt="0"/>
      <dgm:spPr/>
    </dgm:pt>
  </dgm:ptLst>
  <dgm:cxnLst>
    <dgm:cxn modelId="{86712304-280C-456A-A24A-1442CAA05A27}" type="presOf" srcId="{88FA3995-D288-48C0-88CA-E7E488E8A3CB}" destId="{D3AEDC65-01D8-4BD6-8D55-B14DCA266CF2}" srcOrd="0" destOrd="0" presId="urn:microsoft.com/office/officeart/2005/8/layout/hierarchy1"/>
    <dgm:cxn modelId="{8B765F45-CCD7-4E26-8A5F-8E5550A1D27C}" type="presOf" srcId="{43A1E976-9249-4702-BF46-7B33164AC8C6}" destId="{AFDED9CE-636E-4B3F-B369-049C2E77D78D}" srcOrd="0" destOrd="0" presId="urn:microsoft.com/office/officeart/2005/8/layout/hierarchy1"/>
    <dgm:cxn modelId="{06829FD5-3C8A-4410-A0AD-116DD07B8123}" type="presOf" srcId="{E4D4EEBE-21EC-4F17-A15B-3C758D7E84F6}" destId="{CDC5C4C9-0C7C-4226-A2DB-11B223977CFD}" srcOrd="0" destOrd="0" presId="urn:microsoft.com/office/officeart/2005/8/layout/hierarchy1"/>
    <dgm:cxn modelId="{0DB67841-9767-4744-BAB2-E50054999446}" type="presOf" srcId="{342E81FB-1309-4C57-86DF-42B31D4321CC}" destId="{AEDF2E7A-226D-4101-8BDA-3A23BF5B2A7D}" srcOrd="0" destOrd="0" presId="urn:microsoft.com/office/officeart/2005/8/layout/hierarchy1"/>
    <dgm:cxn modelId="{905D614E-094C-4281-990F-76BE425C0EDB}" srcId="{FC2E22FF-10FC-4B83-A7FB-4FFCBCE6A335}" destId="{0B55BEC6-E275-42D1-BA38-4E3B31AA819A}" srcOrd="1" destOrd="0" parTransId="{28AE38E2-2B86-4562-A133-927128F542A7}" sibTransId="{F2E3B967-5F5F-4ACB-86F7-3C2E27D7DD1A}"/>
    <dgm:cxn modelId="{AC8C9756-690C-4A8A-8E45-0C5122DB731D}" srcId="{BDC9643A-7AEA-44F1-9E3E-18015A70952C}" destId="{139F4724-5CDB-47E7-B028-CC4F6BFAA4E7}" srcOrd="0" destOrd="0" parTransId="{A3A1C45A-727A-4EB9-864D-E2A249F70BAE}" sibTransId="{D108BA52-4A11-4552-BE3D-2AF599A0948A}"/>
    <dgm:cxn modelId="{F5BEA12F-9639-4A45-850E-F5CEF02F806D}" srcId="{88FA3995-D288-48C0-88CA-E7E488E8A3CB}" destId="{E4D4EEBE-21EC-4F17-A15B-3C758D7E84F6}" srcOrd="0" destOrd="0" parTransId="{BF8FC5A4-FAE4-4648-A433-A3F151F32A3A}" sibTransId="{9566E846-B72A-400D-A388-73CF2E3F5940}"/>
    <dgm:cxn modelId="{57F3A53D-4093-478B-851B-E7F29608276C}" type="presOf" srcId="{EB946A8E-B83F-459E-ABCF-89980E5B6593}" destId="{28170D38-7DD1-4C44-821F-3A8662204BD7}" srcOrd="0" destOrd="0" presId="urn:microsoft.com/office/officeart/2005/8/layout/hierarchy1"/>
    <dgm:cxn modelId="{81B4828B-9C99-45B8-8639-C3F955528760}" type="presOf" srcId="{BDC9643A-7AEA-44F1-9E3E-18015A70952C}" destId="{47969FBF-8226-4A66-872F-367FF4CCB128}" srcOrd="0" destOrd="0" presId="urn:microsoft.com/office/officeart/2005/8/layout/hierarchy1"/>
    <dgm:cxn modelId="{32582326-664B-4543-825C-1B3CF91F3BB1}" type="presOf" srcId="{BF8FC5A4-FAE4-4648-A433-A3F151F32A3A}" destId="{E730E6BB-C93A-4FF8-804B-BBB260154F32}" srcOrd="0" destOrd="0" presId="urn:microsoft.com/office/officeart/2005/8/layout/hierarchy1"/>
    <dgm:cxn modelId="{56967739-0C61-4E21-A572-A0A487EB1D0A}" type="presOf" srcId="{0B55BEC6-E275-42D1-BA38-4E3B31AA819A}" destId="{7590FB20-EFF0-450A-9E61-C0D24D49B37C}" srcOrd="0" destOrd="0" presId="urn:microsoft.com/office/officeart/2005/8/layout/hierarchy1"/>
    <dgm:cxn modelId="{648418DE-65E8-4B07-B0D5-015A49410C69}" type="presOf" srcId="{139F4724-5CDB-47E7-B028-CC4F6BFAA4E7}" destId="{AEC45B2B-C22F-4E65-94A7-114AE51D8AF1}" srcOrd="0" destOrd="0" presId="urn:microsoft.com/office/officeart/2005/8/layout/hierarchy1"/>
    <dgm:cxn modelId="{19AA1618-0336-41C8-B2B2-10A86C0A08D0}" type="presOf" srcId="{0FE107D3-4E8E-4819-9DA5-CF32E02F6550}" destId="{AFE86BDC-93FA-44DD-BC69-DEDC21847D5C}" srcOrd="0" destOrd="0" presId="urn:microsoft.com/office/officeart/2005/8/layout/hierarchy1"/>
    <dgm:cxn modelId="{1B5AA062-DABB-4325-B9DB-9E829D8C23D2}" srcId="{BDC9643A-7AEA-44F1-9E3E-18015A70952C}" destId="{43A1E976-9249-4702-BF46-7B33164AC8C6}" srcOrd="1" destOrd="0" parTransId="{C77243AD-3758-4D93-B1C0-1B5BCE569575}" sibTransId="{946B7590-8AF8-4057-B3E8-7EEA5C87F982}"/>
    <dgm:cxn modelId="{06E78A31-85E9-4DDD-9D13-0229CD4F0A75}" type="presOf" srcId="{22D75280-ABFC-4023-B180-FB30A4EE27CA}" destId="{86FEAE92-4C48-4BA3-9B8C-9F8B49622B75}" srcOrd="0" destOrd="0" presId="urn:microsoft.com/office/officeart/2005/8/layout/hierarchy1"/>
    <dgm:cxn modelId="{EE5A08A1-B45F-46BE-B879-BDB00B2AAABC}" type="presOf" srcId="{FC2E22FF-10FC-4B83-A7FB-4FFCBCE6A335}" destId="{BAFB3A0D-AEB7-4CA2-BEBD-5C0C7783A56D}" srcOrd="0" destOrd="0" presId="urn:microsoft.com/office/officeart/2005/8/layout/hierarchy1"/>
    <dgm:cxn modelId="{B40F668C-D940-42C6-97D3-F978C7DD1686}" type="presOf" srcId="{41D6EF7D-1AD2-4573-9C69-297B50BCF73F}" destId="{3A30C5CA-3FE1-4327-B609-59958E188137}" srcOrd="0" destOrd="0" presId="urn:microsoft.com/office/officeart/2005/8/layout/hierarchy1"/>
    <dgm:cxn modelId="{D5EAE679-2099-4432-9E86-30C737825906}" type="presOf" srcId="{81D98F3B-89BC-4597-8A0F-B5156BAD0293}" destId="{1B968034-F1FB-4A3D-BBC4-3F340D1F3377}" srcOrd="0" destOrd="0" presId="urn:microsoft.com/office/officeart/2005/8/layout/hierarchy1"/>
    <dgm:cxn modelId="{9C7B71C0-6ADA-4930-8287-817ED7605413}" type="presOf" srcId="{8D8D9AEE-1C6F-48EE-84C4-A7B5AF71E470}" destId="{7F2CCE2E-AB44-493F-BA40-804B6CF544E7}" srcOrd="0" destOrd="0" presId="urn:microsoft.com/office/officeart/2005/8/layout/hierarchy1"/>
    <dgm:cxn modelId="{8B4AF6B8-2E59-4C30-A194-E877C790645C}" srcId="{E4D4EEBE-21EC-4F17-A15B-3C758D7E84F6}" destId="{22D75280-ABFC-4023-B180-FB30A4EE27CA}" srcOrd="0" destOrd="0" parTransId="{EB946A8E-B83F-459E-ABCF-89980E5B6593}" sibTransId="{E91A3EC8-C9DA-4158-ADF8-83A478DF36A1}"/>
    <dgm:cxn modelId="{EF695A2A-2157-4BE8-9AAC-87CA860CC387}" srcId="{0B55BEC6-E275-42D1-BA38-4E3B31AA819A}" destId="{88FA3995-D288-48C0-88CA-E7E488E8A3CB}" srcOrd="0" destOrd="0" parTransId="{81D98F3B-89BC-4597-8A0F-B5156BAD0293}" sibTransId="{3A3F00CA-2584-46C5-8AEA-282D6D509C1C}"/>
    <dgm:cxn modelId="{1E829630-27DF-4692-99C6-D006DF2E841B}" type="presOf" srcId="{C77243AD-3758-4D93-B1C0-1B5BCE569575}" destId="{ABBC5C2A-CEF7-4595-8AFA-D06406E3DC58}" srcOrd="0" destOrd="0" presId="urn:microsoft.com/office/officeart/2005/8/layout/hierarchy1"/>
    <dgm:cxn modelId="{0B019812-5C36-44AD-A2DF-4BA6276086B8}" type="presOf" srcId="{A3A1C45A-727A-4EB9-864D-E2A249F70BAE}" destId="{94F16B94-2F70-428B-AFD5-8C40097D6B32}" srcOrd="0" destOrd="0" presId="urn:microsoft.com/office/officeart/2005/8/layout/hierarchy1"/>
    <dgm:cxn modelId="{4941898F-4483-4EB4-9009-8A3DDC16CADC}" srcId="{FC2E22FF-10FC-4B83-A7FB-4FFCBCE6A335}" destId="{BDC9643A-7AEA-44F1-9E3E-18015A70952C}" srcOrd="0" destOrd="0" parTransId="{B710C925-AF8C-4E34-A3BA-33D7111C1F0A}" sibTransId="{FB581381-95C5-4F17-8860-9DEF77070FAE}"/>
    <dgm:cxn modelId="{54A7A667-16E9-4D92-A414-103A974459C8}" srcId="{22D75280-ABFC-4023-B180-FB30A4EE27CA}" destId="{342E81FB-1309-4C57-86DF-42B31D4321CC}" srcOrd="0" destOrd="0" parTransId="{8D8D9AEE-1C6F-48EE-84C4-A7B5AF71E470}" sibTransId="{0E3A4600-2CBD-4EDC-BA21-009618C490A2}"/>
    <dgm:cxn modelId="{16B45C87-47CC-4B05-9D21-5E025D0C7F48}" srcId="{BDC9643A-7AEA-44F1-9E3E-18015A70952C}" destId="{41D6EF7D-1AD2-4573-9C69-297B50BCF73F}" srcOrd="2" destOrd="0" parTransId="{0FE107D3-4E8E-4819-9DA5-CF32E02F6550}" sibTransId="{9B8ED090-5814-47FC-8419-63159ACD2568}"/>
    <dgm:cxn modelId="{36B54ACF-6926-412E-9BC3-E6BA5716A0F1}" type="presParOf" srcId="{BAFB3A0D-AEB7-4CA2-BEBD-5C0C7783A56D}" destId="{8607A175-03B7-43C1-A1C6-E1F4E7E484C4}" srcOrd="0" destOrd="0" presId="urn:microsoft.com/office/officeart/2005/8/layout/hierarchy1"/>
    <dgm:cxn modelId="{01EF6E57-A42B-4A9B-8059-B1B95CE624FE}" type="presParOf" srcId="{8607A175-03B7-43C1-A1C6-E1F4E7E484C4}" destId="{CEA7BEB3-4C2F-4CAE-B6B6-BE1A01A03537}" srcOrd="0" destOrd="0" presId="urn:microsoft.com/office/officeart/2005/8/layout/hierarchy1"/>
    <dgm:cxn modelId="{76CA031D-540F-44B1-9A3D-4E792724801A}" type="presParOf" srcId="{CEA7BEB3-4C2F-4CAE-B6B6-BE1A01A03537}" destId="{011810C0-CB18-42E6-B7A1-74CD41CB3221}" srcOrd="0" destOrd="0" presId="urn:microsoft.com/office/officeart/2005/8/layout/hierarchy1"/>
    <dgm:cxn modelId="{35F5D26B-7E80-4B21-B0A4-FAAAF62CABCD}" type="presParOf" srcId="{CEA7BEB3-4C2F-4CAE-B6B6-BE1A01A03537}" destId="{47969FBF-8226-4A66-872F-367FF4CCB128}" srcOrd="1" destOrd="0" presId="urn:microsoft.com/office/officeart/2005/8/layout/hierarchy1"/>
    <dgm:cxn modelId="{99ED2208-562B-49D7-99EC-9AF2C3DAB40E}" type="presParOf" srcId="{8607A175-03B7-43C1-A1C6-E1F4E7E484C4}" destId="{97A0E619-B4A4-4CDD-814B-BA676CC612A1}" srcOrd="1" destOrd="0" presId="urn:microsoft.com/office/officeart/2005/8/layout/hierarchy1"/>
    <dgm:cxn modelId="{DFE3191D-AEE4-4423-B3E9-3B17CF16D3A1}" type="presParOf" srcId="{97A0E619-B4A4-4CDD-814B-BA676CC612A1}" destId="{94F16B94-2F70-428B-AFD5-8C40097D6B32}" srcOrd="0" destOrd="0" presId="urn:microsoft.com/office/officeart/2005/8/layout/hierarchy1"/>
    <dgm:cxn modelId="{36A94109-72A1-4D53-BCBF-AB90BBCDE29C}" type="presParOf" srcId="{97A0E619-B4A4-4CDD-814B-BA676CC612A1}" destId="{E54E2EEA-4F7A-44AD-AED3-2F44BFD11D62}" srcOrd="1" destOrd="0" presId="urn:microsoft.com/office/officeart/2005/8/layout/hierarchy1"/>
    <dgm:cxn modelId="{2FA1BA0B-D84A-4462-A24E-468408BD9146}" type="presParOf" srcId="{E54E2EEA-4F7A-44AD-AED3-2F44BFD11D62}" destId="{3CA49B55-E277-4A5A-8FC2-A89CA076013D}" srcOrd="0" destOrd="0" presId="urn:microsoft.com/office/officeart/2005/8/layout/hierarchy1"/>
    <dgm:cxn modelId="{0E1BA161-21B8-46D3-B75F-A3900AB40167}" type="presParOf" srcId="{3CA49B55-E277-4A5A-8FC2-A89CA076013D}" destId="{0F1E65B1-2E3C-4F26-99DA-84F2D88BF632}" srcOrd="0" destOrd="0" presId="urn:microsoft.com/office/officeart/2005/8/layout/hierarchy1"/>
    <dgm:cxn modelId="{34E983DE-A221-449D-BACA-B2FFB300728A}" type="presParOf" srcId="{3CA49B55-E277-4A5A-8FC2-A89CA076013D}" destId="{AEC45B2B-C22F-4E65-94A7-114AE51D8AF1}" srcOrd="1" destOrd="0" presId="urn:microsoft.com/office/officeart/2005/8/layout/hierarchy1"/>
    <dgm:cxn modelId="{7975D37F-16BB-417C-876A-EEA3D53D3A3D}" type="presParOf" srcId="{E54E2EEA-4F7A-44AD-AED3-2F44BFD11D62}" destId="{AD2261B4-DB58-48A4-9B86-161EDCBBD91F}" srcOrd="1" destOrd="0" presId="urn:microsoft.com/office/officeart/2005/8/layout/hierarchy1"/>
    <dgm:cxn modelId="{4357CCF1-4F1B-4185-A541-EBDEF57A2A93}" type="presParOf" srcId="{97A0E619-B4A4-4CDD-814B-BA676CC612A1}" destId="{ABBC5C2A-CEF7-4595-8AFA-D06406E3DC58}" srcOrd="2" destOrd="0" presId="urn:microsoft.com/office/officeart/2005/8/layout/hierarchy1"/>
    <dgm:cxn modelId="{20094CA3-CE66-4818-BCE2-4B6D4291FB88}" type="presParOf" srcId="{97A0E619-B4A4-4CDD-814B-BA676CC612A1}" destId="{DAE44338-0B07-4409-8418-2995D0EB4728}" srcOrd="3" destOrd="0" presId="urn:microsoft.com/office/officeart/2005/8/layout/hierarchy1"/>
    <dgm:cxn modelId="{F985A3A4-77F1-4889-9804-944BDBC90A72}" type="presParOf" srcId="{DAE44338-0B07-4409-8418-2995D0EB4728}" destId="{6775EB39-248A-43F7-BF4E-F382AF43D0C3}" srcOrd="0" destOrd="0" presId="urn:microsoft.com/office/officeart/2005/8/layout/hierarchy1"/>
    <dgm:cxn modelId="{FC872012-642A-4375-88C7-4268C14401D5}" type="presParOf" srcId="{6775EB39-248A-43F7-BF4E-F382AF43D0C3}" destId="{5C61CFF1-EBD1-4851-A63E-28C03BF4171A}" srcOrd="0" destOrd="0" presId="urn:microsoft.com/office/officeart/2005/8/layout/hierarchy1"/>
    <dgm:cxn modelId="{0489C2C3-6D34-44E7-8E82-182E450B66E3}" type="presParOf" srcId="{6775EB39-248A-43F7-BF4E-F382AF43D0C3}" destId="{AFDED9CE-636E-4B3F-B369-049C2E77D78D}" srcOrd="1" destOrd="0" presId="urn:microsoft.com/office/officeart/2005/8/layout/hierarchy1"/>
    <dgm:cxn modelId="{F819BC86-E9A7-4D39-B1BE-3E60F76FD03C}" type="presParOf" srcId="{DAE44338-0B07-4409-8418-2995D0EB4728}" destId="{EB3A385F-D4AE-4E9A-BA5C-21E4C10C193B}" srcOrd="1" destOrd="0" presId="urn:microsoft.com/office/officeart/2005/8/layout/hierarchy1"/>
    <dgm:cxn modelId="{944B1A83-9369-43D7-859F-A5F3533AC731}" type="presParOf" srcId="{97A0E619-B4A4-4CDD-814B-BA676CC612A1}" destId="{AFE86BDC-93FA-44DD-BC69-DEDC21847D5C}" srcOrd="4" destOrd="0" presId="urn:microsoft.com/office/officeart/2005/8/layout/hierarchy1"/>
    <dgm:cxn modelId="{998EBBEC-2082-41B1-BD72-C185740D73BE}" type="presParOf" srcId="{97A0E619-B4A4-4CDD-814B-BA676CC612A1}" destId="{5AC9A0F0-6B26-4237-89EF-18E1BCE9D807}" srcOrd="5" destOrd="0" presId="urn:microsoft.com/office/officeart/2005/8/layout/hierarchy1"/>
    <dgm:cxn modelId="{23BFC837-9008-420D-9EC5-67F0BEC8DF0A}" type="presParOf" srcId="{5AC9A0F0-6B26-4237-89EF-18E1BCE9D807}" destId="{36C6E68B-038A-46E8-B779-12CEA5904D22}" srcOrd="0" destOrd="0" presId="urn:microsoft.com/office/officeart/2005/8/layout/hierarchy1"/>
    <dgm:cxn modelId="{2424341B-42E6-479D-AAAD-08DF015A578E}" type="presParOf" srcId="{36C6E68B-038A-46E8-B779-12CEA5904D22}" destId="{38A3DA15-FABE-4925-A0E5-8C0ECEF9AF66}" srcOrd="0" destOrd="0" presId="urn:microsoft.com/office/officeart/2005/8/layout/hierarchy1"/>
    <dgm:cxn modelId="{A26DD639-FE49-419A-8E06-90317FCA8E9C}" type="presParOf" srcId="{36C6E68B-038A-46E8-B779-12CEA5904D22}" destId="{3A30C5CA-3FE1-4327-B609-59958E188137}" srcOrd="1" destOrd="0" presId="urn:microsoft.com/office/officeart/2005/8/layout/hierarchy1"/>
    <dgm:cxn modelId="{DD56B8EB-63AF-4A78-BF67-4E8F84D5EA59}" type="presParOf" srcId="{5AC9A0F0-6B26-4237-89EF-18E1BCE9D807}" destId="{71EBEC89-C62B-4B4B-978D-E9D8DB79A928}" srcOrd="1" destOrd="0" presId="urn:microsoft.com/office/officeart/2005/8/layout/hierarchy1"/>
    <dgm:cxn modelId="{4B6156A0-5C36-47EC-84B7-4F11BD337898}" type="presParOf" srcId="{BAFB3A0D-AEB7-4CA2-BEBD-5C0C7783A56D}" destId="{70ED1029-A346-4D44-8B00-545399D5A8E1}" srcOrd="1" destOrd="0" presId="urn:microsoft.com/office/officeart/2005/8/layout/hierarchy1"/>
    <dgm:cxn modelId="{5E6F9967-7862-48E9-BB56-E5E2D59FE5C4}" type="presParOf" srcId="{70ED1029-A346-4D44-8B00-545399D5A8E1}" destId="{5193D4D9-E036-4E8A-9024-4079DE53258C}" srcOrd="0" destOrd="0" presId="urn:microsoft.com/office/officeart/2005/8/layout/hierarchy1"/>
    <dgm:cxn modelId="{8A1F7BB6-7F98-4446-B030-A2BBEE068630}" type="presParOf" srcId="{5193D4D9-E036-4E8A-9024-4079DE53258C}" destId="{09FAEF37-9443-4472-82B8-1E5BD393F51A}" srcOrd="0" destOrd="0" presId="urn:microsoft.com/office/officeart/2005/8/layout/hierarchy1"/>
    <dgm:cxn modelId="{6801727D-E8FF-4B9B-8309-2FFEB2AD402F}" type="presParOf" srcId="{5193D4D9-E036-4E8A-9024-4079DE53258C}" destId="{7590FB20-EFF0-450A-9E61-C0D24D49B37C}" srcOrd="1" destOrd="0" presId="urn:microsoft.com/office/officeart/2005/8/layout/hierarchy1"/>
    <dgm:cxn modelId="{4CEF933D-351C-47C2-99F6-57E9277CD7B4}" type="presParOf" srcId="{70ED1029-A346-4D44-8B00-545399D5A8E1}" destId="{364E2B5F-B1DF-4664-A82C-9D19FCB957FD}" srcOrd="1" destOrd="0" presId="urn:microsoft.com/office/officeart/2005/8/layout/hierarchy1"/>
    <dgm:cxn modelId="{40575F85-303F-423A-810A-6C6CD6A806E6}" type="presParOf" srcId="{364E2B5F-B1DF-4664-A82C-9D19FCB957FD}" destId="{1B968034-F1FB-4A3D-BBC4-3F340D1F3377}" srcOrd="0" destOrd="0" presId="urn:microsoft.com/office/officeart/2005/8/layout/hierarchy1"/>
    <dgm:cxn modelId="{83EC2970-F2CD-4082-894A-46D5FE9DC066}" type="presParOf" srcId="{364E2B5F-B1DF-4664-A82C-9D19FCB957FD}" destId="{B0D06701-5520-4F0A-9113-3B1886A348D5}" srcOrd="1" destOrd="0" presId="urn:microsoft.com/office/officeart/2005/8/layout/hierarchy1"/>
    <dgm:cxn modelId="{87DEE007-B648-4AD9-805C-2522BBD419C0}" type="presParOf" srcId="{B0D06701-5520-4F0A-9113-3B1886A348D5}" destId="{8098A2A9-6E15-469B-BFA8-F91151D884D9}" srcOrd="0" destOrd="0" presId="urn:microsoft.com/office/officeart/2005/8/layout/hierarchy1"/>
    <dgm:cxn modelId="{6F2ED202-6C39-4B20-89CF-994229B93D1F}" type="presParOf" srcId="{8098A2A9-6E15-469B-BFA8-F91151D884D9}" destId="{5E5DBA24-3B6C-473D-9515-8FFAEAB33E05}" srcOrd="0" destOrd="0" presId="urn:microsoft.com/office/officeart/2005/8/layout/hierarchy1"/>
    <dgm:cxn modelId="{3274E94F-9EBF-4188-9B10-A58CF90407F5}" type="presParOf" srcId="{8098A2A9-6E15-469B-BFA8-F91151D884D9}" destId="{D3AEDC65-01D8-4BD6-8D55-B14DCA266CF2}" srcOrd="1" destOrd="0" presId="urn:microsoft.com/office/officeart/2005/8/layout/hierarchy1"/>
    <dgm:cxn modelId="{05E03074-166C-47D4-BE40-A832D5E5FBEE}" type="presParOf" srcId="{B0D06701-5520-4F0A-9113-3B1886A348D5}" destId="{C511BF15-6D33-4BAB-AB00-C4D828F401AC}" srcOrd="1" destOrd="0" presId="urn:microsoft.com/office/officeart/2005/8/layout/hierarchy1"/>
    <dgm:cxn modelId="{1AA46A30-7470-4EC7-A39B-0B623FFFA7DE}" type="presParOf" srcId="{C511BF15-6D33-4BAB-AB00-C4D828F401AC}" destId="{E730E6BB-C93A-4FF8-804B-BBB260154F32}" srcOrd="0" destOrd="0" presId="urn:microsoft.com/office/officeart/2005/8/layout/hierarchy1"/>
    <dgm:cxn modelId="{35CF9357-4CA6-43E8-865E-EA93F650E680}" type="presParOf" srcId="{C511BF15-6D33-4BAB-AB00-C4D828F401AC}" destId="{61211DCC-F67F-44CF-8D94-CD89F03CAF4F}" srcOrd="1" destOrd="0" presId="urn:microsoft.com/office/officeart/2005/8/layout/hierarchy1"/>
    <dgm:cxn modelId="{EF3881D6-26E5-4418-8DDE-770DF850E7B8}" type="presParOf" srcId="{61211DCC-F67F-44CF-8D94-CD89F03CAF4F}" destId="{57612FF3-5354-42A5-8B8E-DCEA94743129}" srcOrd="0" destOrd="0" presId="urn:microsoft.com/office/officeart/2005/8/layout/hierarchy1"/>
    <dgm:cxn modelId="{FEC068DA-0493-4D81-9D7C-9399E4A52A10}" type="presParOf" srcId="{57612FF3-5354-42A5-8B8E-DCEA94743129}" destId="{19835918-9A6D-42F8-A0BE-2B0B6BE28A46}" srcOrd="0" destOrd="0" presId="urn:microsoft.com/office/officeart/2005/8/layout/hierarchy1"/>
    <dgm:cxn modelId="{0E33D850-5ACF-44A3-A968-D5367ACBEF06}" type="presParOf" srcId="{57612FF3-5354-42A5-8B8E-DCEA94743129}" destId="{CDC5C4C9-0C7C-4226-A2DB-11B223977CFD}" srcOrd="1" destOrd="0" presId="urn:microsoft.com/office/officeart/2005/8/layout/hierarchy1"/>
    <dgm:cxn modelId="{7636335A-C0DE-467C-BCD9-614B62EE5AEF}" type="presParOf" srcId="{61211DCC-F67F-44CF-8D94-CD89F03CAF4F}" destId="{410430D3-B655-4108-8690-39635DE5D89D}" srcOrd="1" destOrd="0" presId="urn:microsoft.com/office/officeart/2005/8/layout/hierarchy1"/>
    <dgm:cxn modelId="{BAB9EA5B-9699-4054-8719-4371E67A9D13}" type="presParOf" srcId="{410430D3-B655-4108-8690-39635DE5D89D}" destId="{28170D38-7DD1-4C44-821F-3A8662204BD7}" srcOrd="0" destOrd="0" presId="urn:microsoft.com/office/officeart/2005/8/layout/hierarchy1"/>
    <dgm:cxn modelId="{2FA54432-9EC9-4F69-802E-EE5C599663CC}" type="presParOf" srcId="{410430D3-B655-4108-8690-39635DE5D89D}" destId="{38DAE781-6924-4813-9076-80E5A387882B}" srcOrd="1" destOrd="0" presId="urn:microsoft.com/office/officeart/2005/8/layout/hierarchy1"/>
    <dgm:cxn modelId="{BF156B94-BBD6-493C-A4BE-82B805CECDFE}" type="presParOf" srcId="{38DAE781-6924-4813-9076-80E5A387882B}" destId="{81F2999C-65F4-41E6-A104-68DCE5CEE1C1}" srcOrd="0" destOrd="0" presId="urn:microsoft.com/office/officeart/2005/8/layout/hierarchy1"/>
    <dgm:cxn modelId="{4B71FEB2-FC91-44E5-B406-8E4B2EE5F0E9}" type="presParOf" srcId="{81F2999C-65F4-41E6-A104-68DCE5CEE1C1}" destId="{D9290801-5CD6-4108-8D0D-2A6B19F60CE2}" srcOrd="0" destOrd="0" presId="urn:microsoft.com/office/officeart/2005/8/layout/hierarchy1"/>
    <dgm:cxn modelId="{E3EAD7FB-F7E2-4FD0-817B-02CBB086BC52}" type="presParOf" srcId="{81F2999C-65F4-41E6-A104-68DCE5CEE1C1}" destId="{86FEAE92-4C48-4BA3-9B8C-9F8B49622B75}" srcOrd="1" destOrd="0" presId="urn:microsoft.com/office/officeart/2005/8/layout/hierarchy1"/>
    <dgm:cxn modelId="{8C04CACE-0069-47A4-9D09-0251FF31E5C0}" type="presParOf" srcId="{38DAE781-6924-4813-9076-80E5A387882B}" destId="{03D25202-05C2-444B-AB2B-D9FDC34F1D4C}" srcOrd="1" destOrd="0" presId="urn:microsoft.com/office/officeart/2005/8/layout/hierarchy1"/>
    <dgm:cxn modelId="{0AA31BAC-6367-4C72-BA8F-58DDAEFE9D2D}" type="presParOf" srcId="{03D25202-05C2-444B-AB2B-D9FDC34F1D4C}" destId="{7F2CCE2E-AB44-493F-BA40-804B6CF544E7}" srcOrd="0" destOrd="0" presId="urn:microsoft.com/office/officeart/2005/8/layout/hierarchy1"/>
    <dgm:cxn modelId="{80D6C858-49A9-40F1-BEE3-477D3A9FE9D0}" type="presParOf" srcId="{03D25202-05C2-444B-AB2B-D9FDC34F1D4C}" destId="{97C1C320-BE6F-4A5C-B24E-5A8D2CE1B570}" srcOrd="1" destOrd="0" presId="urn:microsoft.com/office/officeart/2005/8/layout/hierarchy1"/>
    <dgm:cxn modelId="{0F340441-4DAE-40EF-AA29-081FB64E4B93}" type="presParOf" srcId="{97C1C320-BE6F-4A5C-B24E-5A8D2CE1B570}" destId="{DFDF17F8-6757-49DD-9876-7DF08CFEA480}" srcOrd="0" destOrd="0" presId="urn:microsoft.com/office/officeart/2005/8/layout/hierarchy1"/>
    <dgm:cxn modelId="{9B1932EB-1D72-47E7-820E-0CB319C79F65}" type="presParOf" srcId="{DFDF17F8-6757-49DD-9876-7DF08CFEA480}" destId="{6D0FA5A6-DE87-46B6-8D07-716FEC7CA403}" srcOrd="0" destOrd="0" presId="urn:microsoft.com/office/officeart/2005/8/layout/hierarchy1"/>
    <dgm:cxn modelId="{F06DB57B-74A7-4E6B-A778-8D4B9224D258}" type="presParOf" srcId="{DFDF17F8-6757-49DD-9876-7DF08CFEA480}" destId="{AEDF2E7A-226D-4101-8BDA-3A23BF5B2A7D}" srcOrd="1" destOrd="0" presId="urn:microsoft.com/office/officeart/2005/8/layout/hierarchy1"/>
    <dgm:cxn modelId="{3592F456-3D26-4F91-8E7C-D4DFFBBB26A2}" type="presParOf" srcId="{97C1C320-BE6F-4A5C-B24E-5A8D2CE1B570}" destId="{C3A1C68C-90E4-4A39-93DF-18F86E69C48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CE2E-AB44-493F-BA40-804B6CF544E7}">
      <dsp:nvSpPr>
        <dsp:cNvPr id="0" name=""/>
        <dsp:cNvSpPr/>
      </dsp:nvSpPr>
      <dsp:spPr>
        <a:xfrm>
          <a:off x="6959558" y="3515873"/>
          <a:ext cx="91440" cy="10160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160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170D38-7DD1-4C44-821F-3A8662204BD7}">
      <dsp:nvSpPr>
        <dsp:cNvPr id="0" name=""/>
        <dsp:cNvSpPr/>
      </dsp:nvSpPr>
      <dsp:spPr>
        <a:xfrm>
          <a:off x="6959558" y="2541132"/>
          <a:ext cx="91440" cy="2988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8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0E6BB-C93A-4FF8-804B-BBB260154F32}">
      <dsp:nvSpPr>
        <dsp:cNvPr id="0" name=""/>
        <dsp:cNvSpPr/>
      </dsp:nvSpPr>
      <dsp:spPr>
        <a:xfrm>
          <a:off x="6959558" y="1634880"/>
          <a:ext cx="91440" cy="2303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035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68034-F1FB-4A3D-BBC4-3F340D1F3377}">
      <dsp:nvSpPr>
        <dsp:cNvPr id="0" name=""/>
        <dsp:cNvSpPr/>
      </dsp:nvSpPr>
      <dsp:spPr>
        <a:xfrm>
          <a:off x="6863244" y="563542"/>
          <a:ext cx="142034" cy="233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491"/>
              </a:lnTo>
              <a:lnTo>
                <a:pt x="142034" y="134491"/>
              </a:lnTo>
              <a:lnTo>
                <a:pt x="142034" y="2330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86BDC-93FA-44DD-BC69-DEDC21847D5C}">
      <dsp:nvSpPr>
        <dsp:cNvPr id="0" name=""/>
        <dsp:cNvSpPr/>
      </dsp:nvSpPr>
      <dsp:spPr>
        <a:xfrm>
          <a:off x="2726025" y="563542"/>
          <a:ext cx="1886552" cy="302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014"/>
              </a:lnTo>
              <a:lnTo>
                <a:pt x="1886552" y="204014"/>
              </a:lnTo>
              <a:lnTo>
                <a:pt x="1886552" y="302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C5C2A-CEF7-4595-8AFA-D06406E3DC58}">
      <dsp:nvSpPr>
        <dsp:cNvPr id="0" name=""/>
        <dsp:cNvSpPr/>
      </dsp:nvSpPr>
      <dsp:spPr>
        <a:xfrm>
          <a:off x="2680305" y="563542"/>
          <a:ext cx="91440" cy="3026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4014"/>
              </a:lnTo>
              <a:lnTo>
                <a:pt x="49961" y="204014"/>
              </a:lnTo>
              <a:lnTo>
                <a:pt x="49961" y="302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F16B94-2F70-428B-AFD5-8C40097D6B32}">
      <dsp:nvSpPr>
        <dsp:cNvPr id="0" name=""/>
        <dsp:cNvSpPr/>
      </dsp:nvSpPr>
      <dsp:spPr>
        <a:xfrm>
          <a:off x="843714" y="563542"/>
          <a:ext cx="1882310" cy="302619"/>
        </a:xfrm>
        <a:custGeom>
          <a:avLst/>
          <a:gdLst/>
          <a:ahLst/>
          <a:cxnLst/>
          <a:rect l="0" t="0" r="0" b="0"/>
          <a:pathLst>
            <a:path>
              <a:moveTo>
                <a:pt x="1882310" y="0"/>
              </a:moveTo>
              <a:lnTo>
                <a:pt x="1882310" y="204014"/>
              </a:lnTo>
              <a:lnTo>
                <a:pt x="0" y="204014"/>
              </a:lnTo>
              <a:lnTo>
                <a:pt x="0" y="302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810C0-CB18-42E6-B7A1-74CD41CB3221}">
      <dsp:nvSpPr>
        <dsp:cNvPr id="0" name=""/>
        <dsp:cNvSpPr/>
      </dsp:nvSpPr>
      <dsp:spPr>
        <a:xfrm>
          <a:off x="1256120" y="-112353"/>
          <a:ext cx="2939809" cy="675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69FBF-8226-4A66-872F-367FF4CCB128}">
      <dsp:nvSpPr>
        <dsp:cNvPr id="0" name=""/>
        <dsp:cNvSpPr/>
      </dsp:nvSpPr>
      <dsp:spPr>
        <a:xfrm>
          <a:off x="1374387" y="0"/>
          <a:ext cx="2939809" cy="675896"/>
        </a:xfrm>
        <a:prstGeom prst="roundRect">
          <a:avLst>
            <a:gd name="adj" fmla="val 10000"/>
          </a:avLst>
        </a:prstGeom>
        <a:solidFill>
          <a:srgbClr val="FFCC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Неотложные мероприятия</a:t>
          </a:r>
          <a:endParaRPr lang="ru-RU" sz="1800" b="1" kern="1200" dirty="0"/>
        </a:p>
      </dsp:txBody>
      <dsp:txXfrm>
        <a:off x="1394183" y="19796"/>
        <a:ext cx="2900217" cy="636304"/>
      </dsp:txXfrm>
    </dsp:sp>
    <dsp:sp modelId="{0F1E65B1-2E3C-4F26-99DA-84F2D88BF632}">
      <dsp:nvSpPr>
        <dsp:cNvPr id="0" name=""/>
        <dsp:cNvSpPr/>
      </dsp:nvSpPr>
      <dsp:spPr>
        <a:xfrm>
          <a:off x="10759" y="866162"/>
          <a:ext cx="1665909" cy="15077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45B2B-C22F-4E65-94A7-114AE51D8AF1}">
      <dsp:nvSpPr>
        <dsp:cNvPr id="0" name=""/>
        <dsp:cNvSpPr/>
      </dsp:nvSpPr>
      <dsp:spPr>
        <a:xfrm>
          <a:off x="129027" y="978516"/>
          <a:ext cx="1665909" cy="1507742"/>
        </a:xfrm>
        <a:prstGeom prst="roundRect">
          <a:avLst>
            <a:gd name="adj" fmla="val 10000"/>
          </a:avLst>
        </a:prstGeom>
        <a:solidFill>
          <a:srgbClr val="FFCCCC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Снижение рисков от накопителей отходов (гидротехнических сооружений)</a:t>
          </a:r>
          <a:endParaRPr lang="ru-RU" sz="1400" b="1" kern="1200" dirty="0"/>
        </a:p>
      </dsp:txBody>
      <dsp:txXfrm>
        <a:off x="173187" y="1022676"/>
        <a:ext cx="1577589" cy="1419422"/>
      </dsp:txXfrm>
    </dsp:sp>
    <dsp:sp modelId="{5C61CFF1-EBD1-4851-A63E-28C03BF4171A}">
      <dsp:nvSpPr>
        <dsp:cNvPr id="0" name=""/>
        <dsp:cNvSpPr/>
      </dsp:nvSpPr>
      <dsp:spPr>
        <a:xfrm>
          <a:off x="1913203" y="866162"/>
          <a:ext cx="1634126" cy="1482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ED9CE-636E-4B3F-B369-049C2E77D78D}">
      <dsp:nvSpPr>
        <dsp:cNvPr id="0" name=""/>
        <dsp:cNvSpPr/>
      </dsp:nvSpPr>
      <dsp:spPr>
        <a:xfrm>
          <a:off x="2031470" y="978516"/>
          <a:ext cx="1634126" cy="1482004"/>
        </a:xfrm>
        <a:prstGeom prst="roundRect">
          <a:avLst>
            <a:gd name="adj" fmla="val 10000"/>
          </a:avLst>
        </a:prstGeom>
        <a:solidFill>
          <a:srgbClr val="FFCCCC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Снижение рисков загрязнения поверхностных вод региона</a:t>
          </a:r>
          <a:endParaRPr lang="ru-RU" sz="1400" b="1" kern="1200" dirty="0"/>
        </a:p>
      </dsp:txBody>
      <dsp:txXfrm>
        <a:off x="2074876" y="1021922"/>
        <a:ext cx="1547314" cy="1395192"/>
      </dsp:txXfrm>
    </dsp:sp>
    <dsp:sp modelId="{38A3DA15-FABE-4925-A0E5-8C0ECEF9AF66}">
      <dsp:nvSpPr>
        <dsp:cNvPr id="0" name=""/>
        <dsp:cNvSpPr/>
      </dsp:nvSpPr>
      <dsp:spPr>
        <a:xfrm>
          <a:off x="3783864" y="866162"/>
          <a:ext cx="1657426" cy="1459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0C5CA-3FE1-4327-B609-59958E188137}">
      <dsp:nvSpPr>
        <dsp:cNvPr id="0" name=""/>
        <dsp:cNvSpPr/>
      </dsp:nvSpPr>
      <dsp:spPr>
        <a:xfrm>
          <a:off x="3902131" y="978516"/>
          <a:ext cx="1657426" cy="1459760"/>
        </a:xfrm>
        <a:prstGeom prst="roundRect">
          <a:avLst>
            <a:gd name="adj" fmla="val 10000"/>
          </a:avLst>
        </a:prstGeom>
        <a:solidFill>
          <a:srgbClr val="FFCC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Повышение безопасности объекта</a:t>
          </a:r>
          <a:endParaRPr lang="ru-RU" sz="1400" b="1" kern="1200" dirty="0"/>
        </a:p>
      </dsp:txBody>
      <dsp:txXfrm>
        <a:off x="3944886" y="1021271"/>
        <a:ext cx="1571916" cy="1374250"/>
      </dsp:txXfrm>
    </dsp:sp>
    <dsp:sp modelId="{09FAEF37-9443-4472-82B8-1E5BD393F51A}">
      <dsp:nvSpPr>
        <dsp:cNvPr id="0" name=""/>
        <dsp:cNvSpPr/>
      </dsp:nvSpPr>
      <dsp:spPr>
        <a:xfrm>
          <a:off x="5535629" y="-112353"/>
          <a:ext cx="2655230" cy="675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0FB20-EFF0-450A-9E61-C0D24D49B37C}">
      <dsp:nvSpPr>
        <dsp:cNvPr id="0" name=""/>
        <dsp:cNvSpPr/>
      </dsp:nvSpPr>
      <dsp:spPr>
        <a:xfrm>
          <a:off x="5653896" y="0"/>
          <a:ext cx="2655230" cy="675896"/>
        </a:xfrm>
        <a:prstGeom prst="roundRect">
          <a:avLst>
            <a:gd name="adj" fmla="val 10000"/>
          </a:avLst>
        </a:prstGeom>
        <a:solidFill>
          <a:srgbClr val="FFFF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Плановая ликвидация накопленного вреда</a:t>
          </a:r>
          <a:endParaRPr lang="ru-RU" sz="1800" b="1" kern="1200" dirty="0"/>
        </a:p>
      </dsp:txBody>
      <dsp:txXfrm>
        <a:off x="5673692" y="19796"/>
        <a:ext cx="2615638" cy="636304"/>
      </dsp:txXfrm>
    </dsp:sp>
    <dsp:sp modelId="{5E5DBA24-3B6C-473D-9515-8FFAEAB33E05}">
      <dsp:nvSpPr>
        <dsp:cNvPr id="0" name=""/>
        <dsp:cNvSpPr/>
      </dsp:nvSpPr>
      <dsp:spPr>
        <a:xfrm>
          <a:off x="5819697" y="796639"/>
          <a:ext cx="2371162" cy="838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EDC65-01D8-4BD6-8D55-B14DCA266CF2}">
      <dsp:nvSpPr>
        <dsp:cNvPr id="0" name=""/>
        <dsp:cNvSpPr/>
      </dsp:nvSpPr>
      <dsp:spPr>
        <a:xfrm>
          <a:off x="5937964" y="908993"/>
          <a:ext cx="2371162" cy="838240"/>
        </a:xfrm>
        <a:prstGeom prst="roundRect">
          <a:avLst>
            <a:gd name="adj" fmla="val 10000"/>
          </a:avLst>
        </a:prstGeom>
        <a:solidFill>
          <a:srgbClr val="FFFF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Определение Концепции реабилитации и выбор методов</a:t>
          </a:r>
          <a:endParaRPr lang="ru-RU" sz="1400" b="1" kern="1200" dirty="0"/>
        </a:p>
      </dsp:txBody>
      <dsp:txXfrm>
        <a:off x="5962515" y="933544"/>
        <a:ext cx="2322060" cy="789138"/>
      </dsp:txXfrm>
    </dsp:sp>
    <dsp:sp modelId="{19835918-9A6D-42F8-A0BE-2B0B6BE28A46}">
      <dsp:nvSpPr>
        <dsp:cNvPr id="0" name=""/>
        <dsp:cNvSpPr/>
      </dsp:nvSpPr>
      <dsp:spPr>
        <a:xfrm>
          <a:off x="5819697" y="1865235"/>
          <a:ext cx="2371162" cy="675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5C4C9-0C7C-4226-A2DB-11B223977CFD}">
      <dsp:nvSpPr>
        <dsp:cNvPr id="0" name=""/>
        <dsp:cNvSpPr/>
      </dsp:nvSpPr>
      <dsp:spPr>
        <a:xfrm>
          <a:off x="5937964" y="1977589"/>
          <a:ext cx="2371162" cy="675896"/>
        </a:xfrm>
        <a:prstGeom prst="roundRect">
          <a:avLst>
            <a:gd name="adj" fmla="val 10000"/>
          </a:avLst>
        </a:prstGeom>
        <a:solidFill>
          <a:srgbClr val="FFFF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Изыскания для  разработки проекта</a:t>
          </a:r>
          <a:endParaRPr lang="ru-RU" sz="1400" b="1" kern="1200" dirty="0"/>
        </a:p>
      </dsp:txBody>
      <dsp:txXfrm>
        <a:off x="5957760" y="1997385"/>
        <a:ext cx="2331570" cy="636304"/>
      </dsp:txXfrm>
    </dsp:sp>
    <dsp:sp modelId="{D9290801-5CD6-4108-8D0D-2A6B19F60CE2}">
      <dsp:nvSpPr>
        <dsp:cNvPr id="0" name=""/>
        <dsp:cNvSpPr/>
      </dsp:nvSpPr>
      <dsp:spPr>
        <a:xfrm>
          <a:off x="5819697" y="2839976"/>
          <a:ext cx="2371162" cy="675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EAE92-4C48-4BA3-9B8C-9F8B49622B75}">
      <dsp:nvSpPr>
        <dsp:cNvPr id="0" name=""/>
        <dsp:cNvSpPr/>
      </dsp:nvSpPr>
      <dsp:spPr>
        <a:xfrm>
          <a:off x="5937964" y="2952330"/>
          <a:ext cx="2371162" cy="675896"/>
        </a:xfrm>
        <a:prstGeom prst="roundRect">
          <a:avLst>
            <a:gd name="adj" fmla="val 10000"/>
          </a:avLst>
        </a:prstGeom>
        <a:solidFill>
          <a:srgbClr val="FFFF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Разработка  проекта работ</a:t>
          </a:r>
          <a:endParaRPr lang="ru-RU" sz="1400" b="1" kern="1200" dirty="0"/>
        </a:p>
      </dsp:txBody>
      <dsp:txXfrm>
        <a:off x="5957760" y="2972126"/>
        <a:ext cx="2331570" cy="636304"/>
      </dsp:txXfrm>
    </dsp:sp>
    <dsp:sp modelId="{6D0FA5A6-DE87-46B6-8D07-716FEC7CA403}">
      <dsp:nvSpPr>
        <dsp:cNvPr id="0" name=""/>
        <dsp:cNvSpPr/>
      </dsp:nvSpPr>
      <dsp:spPr>
        <a:xfrm>
          <a:off x="5819697" y="4531929"/>
          <a:ext cx="2371162" cy="675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DF2E7A-226D-4101-8BDA-3A23BF5B2A7D}">
      <dsp:nvSpPr>
        <dsp:cNvPr id="0" name=""/>
        <dsp:cNvSpPr/>
      </dsp:nvSpPr>
      <dsp:spPr>
        <a:xfrm>
          <a:off x="5937964" y="4644283"/>
          <a:ext cx="2371162" cy="675896"/>
        </a:xfrm>
        <a:prstGeom prst="roundRect">
          <a:avLst>
            <a:gd name="adj" fmla="val 10000"/>
          </a:avLst>
        </a:prstGeom>
        <a:solidFill>
          <a:srgbClr val="FFFF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Реализация  проекта </a:t>
          </a:r>
          <a:endParaRPr lang="ru-RU" sz="1400" b="1" kern="1200" dirty="0"/>
        </a:p>
      </dsp:txBody>
      <dsp:txXfrm>
        <a:off x="5957760" y="4664079"/>
        <a:ext cx="2331570" cy="6363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3712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3"/>
            <a:ext cx="2945659" cy="493712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BDE451CE-6A18-4C16-8EE6-AE390D6BB026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34" tIns="45717" rIns="91434" bIns="4571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8825"/>
            <a:ext cx="2945659" cy="493712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378825"/>
            <a:ext cx="2945659" cy="493712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0E7953AA-6807-4946-948E-7AB1B5F5B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281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953AA-6807-4946-948E-7AB1B5F5B1F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500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997F-4511-465B-8106-AB93B53CED17}" type="datetime1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E173-2429-4836-BC17-3F40CA756A7B}" type="datetime1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FF28-5C72-49F4-8520-199ACFC1A623}" type="datetime1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005C-4638-4B87-99AF-1D835F00E4D8}" type="datetime1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3A54-814E-4AA7-BDF3-ED7FB3DBC361}" type="datetime1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B2F0-D3C9-4763-BB20-AE4EA39B2514}" type="datetime1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6803-61B3-48E4-81CC-4034662BBD5D}" type="datetime1">
              <a:rPr lang="ru-RU" smtClean="0"/>
              <a:pPr/>
              <a:t>28.03.2017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C1D1-9FFA-4455-949C-5048ED33163F}" type="datetime1">
              <a:rPr lang="ru-RU" smtClean="0"/>
              <a:pPr/>
              <a:t>28.03.2017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1E62-C12A-4832-97B6-2F7383402970}" type="datetime1">
              <a:rPr lang="ru-RU" smtClean="0"/>
              <a:pPr/>
              <a:t>28.03.2017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FAC4D-2AC9-4D45-8293-0CAE4DDC0E54}" type="datetime1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CEACC-60B3-4338-9125-2306F74379F1}" type="datetime1">
              <a:rPr lang="ru-RU" smtClean="0"/>
              <a:pPr/>
              <a:t>28.03.2017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BE22F54-A6E8-4625-92DD-1608D51620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0D8CE38-3405-4FAE-9B69-FF2F81AB9CC1}" type="datetime1">
              <a:rPr lang="ru-RU" smtClean="0"/>
              <a:pPr/>
              <a:t>28.03.2017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microsoft.com/office/2007/relationships/hdphoto" Target="../media/hdphoto11.wdp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2.jpe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microsoft.com/office/2007/relationships/hdphoto" Target="../media/hdphoto3.wdp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microsoft.com/office/2007/relationships/hdphoto" Target="../media/hdphoto3.wdp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oleObject" Target="../embeddings/oleObject4.bin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oleObject" Target="../embeddings/oleObject6.bin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microsoft.com/office/2007/relationships/hdphoto" Target="../media/hdphoto4.wdp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eg"/><Relationship Id="rId7" Type="http://schemas.openxmlformats.org/officeDocument/2006/relationships/oleObject" Target="../embeddings/oleObject7.bin"/><Relationship Id="rId12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microsoft.com/office/2007/relationships/hdphoto" Target="../media/hdphoto7.wdp"/><Relationship Id="rId11" Type="http://schemas.openxmlformats.org/officeDocument/2006/relationships/image" Target="../media/image12.jpeg"/><Relationship Id="rId5" Type="http://schemas.openxmlformats.org/officeDocument/2006/relationships/image" Target="../media/image10.jpe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microsoft.com/office/2007/relationships/hdphoto" Target="../media/hdphoto10.wdp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34748" y="6309320"/>
            <a:ext cx="53704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4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19" y="6309320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brightnessContrast bright="40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882"/>
            <a:ext cx="8388423" cy="557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8993" y="961155"/>
            <a:ext cx="8262664" cy="1298817"/>
          </a:xfrm>
          <a:prstGeom prst="rect">
            <a:avLst/>
          </a:prstGeom>
          <a:solidFill>
            <a:schemeClr val="bg1">
              <a:lumMod val="95000"/>
              <a:alpha val="41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Полигон «Красный Бор»: </a:t>
            </a:r>
          </a:p>
          <a:p>
            <a:pPr algn="ctr">
              <a:lnSpc>
                <a:spcPct val="70000"/>
              </a:lnSpc>
            </a:pPr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реализация противоаварийных мероприятий в  2016-2017гг и дальнейшие задачи по ликвидации накопленного вреда окружающей среде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353643"/>
              </p:ext>
            </p:extLst>
          </p:nvPr>
        </p:nvGraphicFramePr>
        <p:xfrm>
          <a:off x="88993" y="0"/>
          <a:ext cx="75882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Фотография Photo Editor" r:id="rId6" imgW="3486637" imgH="3638095" progId="">
                  <p:embed/>
                </p:oleObj>
              </mc:Choice>
              <mc:Fallback>
                <p:oleObj name="Фотография Photo Editor" r:id="rId6" imgW="3486637" imgH="3638095" progId="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93" y="0"/>
                        <a:ext cx="758825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214752" y="836712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3568" y="92550"/>
            <a:ext cx="778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Комитет по природопользованию, охране окружающей среды и </a:t>
            </a:r>
          </a:p>
          <a:p>
            <a:pPr algn="ctr"/>
            <a:r>
              <a:rPr lang="ru-RU" b="1" dirty="0" smtClean="0"/>
              <a:t>обеспечению экологической безопасности Правительства Санкт-Петербурга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9567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13324" y="6489574"/>
            <a:ext cx="45750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0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8482865" y="6179305"/>
          <a:ext cx="650132" cy="67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6" name="Фотография Photo Editor" r:id="rId3" imgW="3486637" imgH="3638095" progId="">
                  <p:embed/>
                </p:oleObj>
              </mc:Choice>
              <mc:Fallback>
                <p:oleObj name="Фотография Photo Editor" r:id="rId3" imgW="3486637" imgH="3638095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2865" y="6179305"/>
                        <a:ext cx="650132" cy="678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-252536" y="6300908"/>
            <a:ext cx="8784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300" b="1" dirty="0"/>
              <a:t> Комитет по природопользованию, охране окружающей среды </a:t>
            </a:r>
            <a:r>
              <a:rPr lang="ru-RU" altLang="ru-RU" sz="1300" b="1" dirty="0" smtClean="0"/>
              <a:t>и   </a:t>
            </a:r>
            <a:r>
              <a:rPr lang="ru-RU" altLang="ru-RU" sz="1300" b="1" dirty="0"/>
              <a:t>обеспечению экологической безопасности</a:t>
            </a:r>
            <a:endParaRPr lang="ru-RU" sz="13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32439" cy="778098"/>
          </a:xfrm>
        </p:spPr>
        <p:txBody>
          <a:bodyPr/>
          <a:lstStyle/>
          <a:p>
            <a:r>
              <a:rPr lang="ru-RU" sz="2600" b="1" dirty="0" smtClean="0"/>
              <a:t>Природоохранные мероприятия</a:t>
            </a:r>
            <a:endParaRPr lang="ru-RU" sz="2600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19" y="6309320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U73\Desktop\20160817_0943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79" y="620688"/>
            <a:ext cx="3996444" cy="2248000"/>
          </a:xfrm>
          <a:prstGeom prst="rect">
            <a:avLst/>
          </a:prstGeom>
          <a:noFill/>
          <a:ln w="2222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785" y="908720"/>
            <a:ext cx="4112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нейтрализации кислотной среды карт №№ 67, 66, 59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неорганическими  отходами использовано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тонн мела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8743" y="4005064"/>
            <a:ext cx="389024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производственный экологический контроль и мониторинг: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поверхностных вод в 10 пунктах;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подземных вод в 14 пунктах;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воздуха, почв, шума в 4 пунктах.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79" y="2924944"/>
            <a:ext cx="3996444" cy="3342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9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532439" cy="360040"/>
          </a:xfrm>
        </p:spPr>
        <p:txBody>
          <a:bodyPr/>
          <a:lstStyle/>
          <a:p>
            <a:r>
              <a:rPr lang="ru-RU" sz="1800" b="1" dirty="0" smtClean="0"/>
              <a:t>Завершение неотложных работ по обеспечению безопасности Полигона  в 2017г</a:t>
            </a:r>
            <a:endParaRPr lang="ru-RU" sz="1800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259632" y="2118626"/>
            <a:ext cx="7272807" cy="2437699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sz="1400" b="1" dirty="0"/>
              <a:t>Создание комплекса очистных </a:t>
            </a:r>
            <a:r>
              <a:rPr lang="ru-RU" sz="1400" b="1" dirty="0" smtClean="0"/>
              <a:t>сооружений</a:t>
            </a:r>
          </a:p>
          <a:p>
            <a:pPr marL="740093" lvl="1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ru-RU" sz="1400" dirty="0" smtClean="0"/>
              <a:t>Завершается разработка проектно-сметной документации</a:t>
            </a:r>
          </a:p>
          <a:p>
            <a:pPr marL="740093" lvl="1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ru-RU" sz="1400" dirty="0" smtClean="0"/>
              <a:t>Подготавливается пакет документов для проведения государственной экспертизы</a:t>
            </a:r>
          </a:p>
          <a:p>
            <a:pPr marL="740093" lvl="1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ru-RU" sz="1400" dirty="0" smtClean="0"/>
              <a:t>Определяются затраты на строительство очистных сооружений </a:t>
            </a:r>
            <a:endParaRPr lang="ru-RU" sz="1400" dirty="0"/>
          </a:p>
          <a:p>
            <a:pPr marL="442913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sz="1400" b="1" dirty="0"/>
              <a:t>Завершение укрытия карт</a:t>
            </a:r>
          </a:p>
          <a:p>
            <a:pPr marL="740093" lvl="1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ru-RU" sz="1400" dirty="0"/>
              <a:t>Завершение укрытия (создание сочленения с дамбами обвалования)</a:t>
            </a:r>
          </a:p>
          <a:p>
            <a:pPr marL="740093" lvl="1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ru-RU" sz="1400" dirty="0"/>
              <a:t>Создание системы откачки дождевого стока</a:t>
            </a:r>
          </a:p>
          <a:p>
            <a:pPr marL="740093" lvl="1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ru-RU" sz="1400" dirty="0"/>
              <a:t>Создание системы </a:t>
            </a:r>
            <a:r>
              <a:rPr lang="ru-RU" sz="1400" dirty="0" err="1" smtClean="0"/>
              <a:t>газоотвода</a:t>
            </a:r>
            <a:endParaRPr lang="ru-RU" sz="1400" dirty="0" smtClean="0"/>
          </a:p>
          <a:p>
            <a:pPr marL="442913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sz="1400" b="1" dirty="0"/>
              <a:t>Выполнение мониторинга состояния окружающей среды</a:t>
            </a:r>
          </a:p>
          <a:p>
            <a:pPr marL="740093" lvl="1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itchFamily="2" charset="2"/>
              <a:buChar char="§"/>
            </a:pPr>
            <a:endParaRPr lang="ru-RU" sz="1400" dirty="0"/>
          </a:p>
          <a:p>
            <a:pPr marL="297180" lvl="1" indent="0"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10000"/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200062"/>
            <a:ext cx="5854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19" y="6309320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813324" y="6489574"/>
            <a:ext cx="45750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0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570735"/>
              </p:ext>
            </p:extLst>
          </p:nvPr>
        </p:nvGraphicFramePr>
        <p:xfrm>
          <a:off x="8482865" y="6179305"/>
          <a:ext cx="650132" cy="67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0" name="Фотография Photo Editor" r:id="rId3" imgW="3486637" imgH="3638095" progId="">
                  <p:embed/>
                </p:oleObj>
              </mc:Choice>
              <mc:Fallback>
                <p:oleObj name="Фотография Photo Editor" r:id="rId3" imgW="3486637" imgH="3638095" progId="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2865" y="6179305"/>
                        <a:ext cx="650132" cy="678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252536" y="6300908"/>
            <a:ext cx="8784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300" b="1" dirty="0"/>
              <a:t> Комитет по природопользованию, охране окружающей среды </a:t>
            </a:r>
            <a:r>
              <a:rPr lang="ru-RU" altLang="ru-RU" sz="1300" b="1" dirty="0" smtClean="0"/>
              <a:t>и   </a:t>
            </a:r>
            <a:r>
              <a:rPr lang="ru-RU" altLang="ru-RU" sz="1300" b="1" dirty="0"/>
              <a:t>обеспечению экологической безопасности</a:t>
            </a:r>
            <a:endParaRPr lang="ru-RU" sz="13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51653" y="1861508"/>
            <a:ext cx="6486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Работы по снижению негативного воздействия на окружающую среду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8698" y="4539806"/>
            <a:ext cx="4824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Снижение рисков от гидротехнических сооружений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259631" y="4865289"/>
            <a:ext cx="6870633" cy="1435619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sz="1400" b="1" dirty="0" smtClean="0"/>
              <a:t>Ремонт </a:t>
            </a:r>
            <a:r>
              <a:rPr lang="ru-RU" sz="1400" b="1" dirty="0"/>
              <a:t>ограждающих дамб </a:t>
            </a:r>
          </a:p>
          <a:p>
            <a:pPr marL="740093" lvl="1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ru-RU" sz="1400" dirty="0" smtClean="0"/>
              <a:t>После  выделения средств из резервного фонда Правительства Санкт-Петербурга  будет проведен ремонт дамб обвалования: без увеличения их высоты , в 3 раза будет увеличена их толщина по верху , созданы подпорные стенки из габионов, внутренние склоны защищены от фильтрации отходов полимерными мембранами</a:t>
            </a:r>
          </a:p>
          <a:p>
            <a:pPr marL="662940" lvl="2" indent="0"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10000"/>
              <a:buNone/>
            </a:pP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10542" y="691957"/>
            <a:ext cx="7618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400" dirty="0" smtClean="0"/>
              <a:t>В 2017 году будут завершены неотложные работы по обеспечению экологической безопасности  полигона  и начаты  плановые мероприятия по ликвидации накопленного ущерба окружающей среде. Их реализация позволит ликвидировать риски аварий на гидротехнических сооружениях – накопителях  токсичных отходов и риски загрязнения водных объектов, включая Финский залив и весь регион Балтийского моря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9407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620000" cy="490066"/>
          </a:xfrm>
        </p:spPr>
        <p:txBody>
          <a:bodyPr/>
          <a:lstStyle/>
          <a:p>
            <a:r>
              <a:rPr lang="ru-RU" sz="2400" b="1" dirty="0" smtClean="0"/>
              <a:t>Создание очистных сооружений</a:t>
            </a:r>
            <a:endParaRPr lang="ru-RU" sz="24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19" y="6309320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813324" y="6489574"/>
            <a:ext cx="45750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0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8482865" y="6179305"/>
          <a:ext cx="650132" cy="67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0" name="Фотография Photo Editor" r:id="rId3" imgW="3486637" imgH="3638095" progId="">
                  <p:embed/>
                </p:oleObj>
              </mc:Choice>
              <mc:Fallback>
                <p:oleObj name="Фотография Photo Editor" r:id="rId3" imgW="3486637" imgH="3638095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2865" y="6179305"/>
                        <a:ext cx="650132" cy="678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-252536" y="6300908"/>
            <a:ext cx="8784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300" b="1" dirty="0"/>
              <a:t> Комитет по природопользованию, охране окружающей среды </a:t>
            </a:r>
            <a:r>
              <a:rPr lang="ru-RU" altLang="ru-RU" sz="1300" b="1" dirty="0" smtClean="0"/>
              <a:t>и   </a:t>
            </a:r>
            <a:r>
              <a:rPr lang="ru-RU" altLang="ru-RU" sz="1300" b="1" dirty="0"/>
              <a:t>обеспечению экологической безопасности</a:t>
            </a:r>
            <a:endParaRPr lang="ru-RU" sz="1300" b="1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5494" y="1448779"/>
            <a:ext cx="8352929" cy="1512169"/>
          </a:xfrm>
          <a:prstGeom prst="rect">
            <a:avLst/>
          </a:prstGeom>
        </p:spPr>
        <p:txBody>
          <a:bodyPr rtlCol="0">
            <a:normAutofit fontScale="850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 algn="just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sz="1800" dirty="0"/>
              <a:t>Заключен Государственный контракт на выполнение работ по разработке проектно-сметной </a:t>
            </a:r>
            <a:r>
              <a:rPr lang="ru-RU" sz="1800" dirty="0" smtClean="0"/>
              <a:t>документации: </a:t>
            </a:r>
            <a:endParaRPr lang="ru-RU" sz="1800" dirty="0"/>
          </a:p>
          <a:p>
            <a:pPr marL="1022940" lvl="2" indent="-360000" algn="just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dirty="0"/>
              <a:t>Проектом будет разработано 4 </a:t>
            </a:r>
            <a:r>
              <a:rPr lang="ru-RU" dirty="0" smtClean="0"/>
              <a:t>технологических линии очистки сточных вод и жидких органических отходов общей производительностью </a:t>
            </a:r>
            <a:r>
              <a:rPr lang="ru-RU" dirty="0"/>
              <a:t>не менее 60 </a:t>
            </a:r>
            <a:r>
              <a:rPr lang="ru-RU" dirty="0" err="1"/>
              <a:t>куб.м</a:t>
            </a:r>
            <a:r>
              <a:rPr lang="ru-RU" dirty="0"/>
              <a:t>/час.</a:t>
            </a:r>
          </a:p>
          <a:p>
            <a:pPr marL="1022940" lvl="2" indent="-360000" algn="just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dirty="0"/>
              <a:t>Срок завершение проектирования – сентябрь </a:t>
            </a:r>
            <a:r>
              <a:rPr lang="ru-RU" dirty="0" smtClean="0"/>
              <a:t>2017г</a:t>
            </a:r>
          </a:p>
        </p:txBody>
      </p:sp>
      <p:pic>
        <p:nvPicPr>
          <p:cNvPr id="12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235" y="3356991"/>
            <a:ext cx="3886395" cy="2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3991630" y="4539740"/>
            <a:ext cx="623871" cy="503237"/>
          </a:xfrm>
          <a:prstGeom prst="rightArrow">
            <a:avLst>
              <a:gd name="adj1" fmla="val 50000"/>
              <a:gd name="adj2" fmla="val 43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4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5501" y="3356992"/>
            <a:ext cx="3844932" cy="287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404664"/>
            <a:ext cx="5526613" cy="418058"/>
          </a:xfrm>
        </p:spPr>
        <p:txBody>
          <a:bodyPr/>
          <a:lstStyle/>
          <a:p>
            <a:r>
              <a:rPr lang="ru-RU" sz="2000" b="1" spc="0" dirty="0" smtClean="0"/>
              <a:t>Укрытие карт и ремонт дамб обвалования</a:t>
            </a:r>
            <a:endParaRPr lang="ru-RU" sz="2000" b="1" spc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5904656" cy="3249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4077072"/>
            <a:ext cx="2664296" cy="165982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2000"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0" t="17916" b="17516"/>
          <a:stretch/>
        </p:blipFill>
        <p:spPr>
          <a:xfrm>
            <a:off x="5796136" y="404664"/>
            <a:ext cx="2579053" cy="165618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5508104" y="2060848"/>
            <a:ext cx="288032" cy="360040"/>
          </a:xfrm>
          <a:prstGeom prst="line">
            <a:avLst/>
          </a:prstGeom>
          <a:ln w="25400"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827584" y="3140968"/>
            <a:ext cx="432048" cy="936104"/>
          </a:xfrm>
          <a:prstGeom prst="line">
            <a:avLst/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5292080" y="4059070"/>
            <a:ext cx="828092" cy="738082"/>
          </a:xfrm>
          <a:prstGeom prst="line">
            <a:avLst/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771800" y="3320988"/>
            <a:ext cx="1656184" cy="1476164"/>
          </a:xfrm>
          <a:prstGeom prst="line">
            <a:avLst/>
          </a:prstGeom>
          <a:ln w="25400" cap="rnd"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47864" y="4797152"/>
            <a:ext cx="1540179" cy="738664"/>
          </a:xfrm>
          <a:prstGeom prst="rect">
            <a:avLst/>
          </a:prstGeom>
          <a:solidFill>
            <a:srgbClr val="FFFF00">
              <a:alpha val="48000"/>
            </a:srgb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Водосборники с  системой водоотведения</a:t>
            </a:r>
            <a:endParaRPr lang="ru-RU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796746" y="4797152"/>
            <a:ext cx="1540179" cy="523220"/>
          </a:xfrm>
          <a:prstGeom prst="rect">
            <a:avLst/>
          </a:prstGeom>
          <a:solidFill>
            <a:srgbClr val="FFFF00">
              <a:alpha val="49000"/>
            </a:srgb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err="1" smtClean="0"/>
              <a:t>Автопроезд</a:t>
            </a:r>
            <a:r>
              <a:rPr lang="ru-RU" sz="1400" b="1" dirty="0" smtClean="0"/>
              <a:t> из бетонных плит</a:t>
            </a:r>
            <a:endParaRPr lang="ru-RU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51520" y="5736895"/>
            <a:ext cx="2664296" cy="307777"/>
          </a:xfrm>
          <a:prstGeom prst="rect">
            <a:avLst/>
          </a:prstGeom>
          <a:solidFill>
            <a:srgbClr val="FFFF00">
              <a:alpha val="48000"/>
            </a:srgb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Подпорные стены из габионов</a:t>
            </a:r>
            <a:endParaRPr lang="ru-RU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96136" y="2060848"/>
            <a:ext cx="2579053" cy="523220"/>
          </a:xfrm>
          <a:prstGeom prst="rect">
            <a:avLst/>
          </a:prstGeom>
          <a:solidFill>
            <a:srgbClr val="FFFF00">
              <a:alpha val="74000"/>
            </a:srgb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Укрытие карт из </a:t>
            </a:r>
            <a:r>
              <a:rPr lang="ru-RU" sz="1400" b="1" dirty="0" err="1" smtClean="0"/>
              <a:t>геомембраны</a:t>
            </a:r>
            <a:r>
              <a:rPr lang="ru-RU" sz="1400" b="1" dirty="0" smtClean="0"/>
              <a:t> на понтонах</a:t>
            </a:r>
            <a:endParaRPr lang="ru-RU" sz="1400" b="1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46233" y="6317732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3808038" y="6497986"/>
            <a:ext cx="45750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0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" name="Рисунок 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79" y="6187717"/>
            <a:ext cx="650132" cy="67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-257822" y="6309320"/>
            <a:ext cx="8784975" cy="2923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altLang="ru-RU" sz="1300" b="1" dirty="0"/>
              <a:t> Комитет по природопользованию, охране окружающей среды </a:t>
            </a:r>
            <a:r>
              <a:rPr lang="ru-RU" altLang="ru-RU" sz="1300" b="1" dirty="0" smtClean="0"/>
              <a:t>и   </a:t>
            </a:r>
            <a:r>
              <a:rPr lang="ru-RU" altLang="ru-RU" sz="1300" b="1" dirty="0"/>
              <a:t>обеспечению экологической безопасности</a:t>
            </a:r>
            <a:endParaRPr lang="ru-RU" sz="1300" b="1" dirty="0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6163924" y="3059959"/>
            <a:ext cx="712332" cy="441049"/>
          </a:xfrm>
          <a:prstGeom prst="line">
            <a:avLst/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73373" y="3501008"/>
            <a:ext cx="1540179" cy="738664"/>
          </a:xfrm>
          <a:prstGeom prst="rect">
            <a:avLst/>
          </a:prstGeom>
          <a:solidFill>
            <a:srgbClr val="FFFF00">
              <a:alpha val="49000"/>
            </a:srgb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Ширина защитных дамб увеличена  втрое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2991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4330824" cy="1143000"/>
          </a:xfrm>
        </p:spPr>
        <p:txBody>
          <a:bodyPr/>
          <a:lstStyle/>
          <a:p>
            <a:r>
              <a:rPr lang="ru-RU" sz="2400" b="1" dirty="0" smtClean="0"/>
              <a:t>Ликвидация накопленного вреда окружающей среде</a:t>
            </a:r>
            <a:endParaRPr lang="ru-RU" sz="2400" dirty="0"/>
          </a:p>
        </p:txBody>
      </p:sp>
      <p:pic>
        <p:nvPicPr>
          <p:cNvPr id="4" name="Picture 4" descr="F:\Трутнев\РАБОТА\1 КРАСНЫЙ БОР\ФОТО\Стыре фото\Фото полет 24.06.2013\DSC022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5088"/>
            <a:ext cx="7220365" cy="4802224"/>
          </a:xfrm>
          <a:prstGeom prst="rect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glow rad="24130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КрасБор\спутник деталь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77241" y="260648"/>
            <a:ext cx="3672408" cy="234888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51519" y="6309320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813324" y="6489574"/>
            <a:ext cx="45750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0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8482865" y="6179305"/>
          <a:ext cx="650132" cy="67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5" name="Фотография Photo Editor" r:id="rId6" imgW="3486637" imgH="3638095" progId="">
                  <p:embed/>
                </p:oleObj>
              </mc:Choice>
              <mc:Fallback>
                <p:oleObj name="Фотография Photo Editor" r:id="rId6" imgW="3486637" imgH="3638095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2865" y="6179305"/>
                        <a:ext cx="650132" cy="678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252536" y="6300908"/>
            <a:ext cx="8784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300" b="1" dirty="0"/>
              <a:t> Комитет по природопользованию, охране окружающей среды </a:t>
            </a:r>
            <a:r>
              <a:rPr lang="ru-RU" altLang="ru-RU" sz="1300" b="1" dirty="0" smtClean="0"/>
              <a:t>и   </a:t>
            </a:r>
            <a:r>
              <a:rPr lang="ru-RU" altLang="ru-RU" sz="1300" b="1" dirty="0"/>
              <a:t>обеспечению экологической безопасности</a:t>
            </a:r>
            <a:endParaRPr lang="ru-RU" sz="13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206518" y="4982488"/>
            <a:ext cx="6181905" cy="1280351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400"/>
              </a:spcAft>
            </a:pPr>
            <a:r>
              <a:rPr lang="ru-RU" sz="1400" dirty="0" smtClean="0"/>
              <a:t>В 2017 году начаты работы по ликвидации накопленного вреда  окружающей среде:</a:t>
            </a:r>
          </a:p>
          <a:p>
            <a:pPr marL="285750" indent="-28575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Подготовлено и согласовано с НТЭС Техническое задание на комплексные изыскания </a:t>
            </a:r>
            <a:endParaRPr lang="ru-RU" sz="1400" dirty="0" smtClean="0"/>
          </a:p>
          <a:p>
            <a:pPr marL="285750" indent="-28575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1400" dirty="0" smtClean="0"/>
              <a:t>Разработана Концепция реабилитации Полигона</a:t>
            </a:r>
          </a:p>
          <a:p>
            <a:pPr marL="285750" indent="-28575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1400" dirty="0" smtClean="0"/>
              <a:t>Определены  возможные сценарии ликвидации накопленного вреда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178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13324" y="6489574"/>
            <a:ext cx="45750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0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20970"/>
              </p:ext>
            </p:extLst>
          </p:nvPr>
        </p:nvGraphicFramePr>
        <p:xfrm>
          <a:off x="8482865" y="6179305"/>
          <a:ext cx="650132" cy="67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Фотография Photo Editor" r:id="rId3" imgW="3486637" imgH="3638095" progId="">
                  <p:embed/>
                </p:oleObj>
              </mc:Choice>
              <mc:Fallback>
                <p:oleObj name="Фотография Photo Editor" r:id="rId3" imgW="3486637" imgH="3638095" progId="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2865" y="6179305"/>
                        <a:ext cx="650132" cy="678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-252536" y="6300908"/>
            <a:ext cx="8784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300" b="1" dirty="0"/>
              <a:t> Комитет по природопользованию, охране окружающей среды </a:t>
            </a:r>
            <a:r>
              <a:rPr lang="ru-RU" altLang="ru-RU" sz="1300" b="1" dirty="0" smtClean="0"/>
              <a:t>и   </a:t>
            </a:r>
            <a:r>
              <a:rPr lang="ru-RU" altLang="ru-RU" sz="1300" b="1" dirty="0"/>
              <a:t>обеспечению экологической безопасности</a:t>
            </a:r>
            <a:endParaRPr lang="ru-RU" sz="13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971" y="116632"/>
            <a:ext cx="7620000" cy="504056"/>
          </a:xfrm>
        </p:spPr>
        <p:txBody>
          <a:bodyPr/>
          <a:lstStyle/>
          <a:p>
            <a:pPr algn="ctr"/>
            <a:r>
              <a:rPr lang="ru-RU" sz="2400" b="1" dirty="0" smtClean="0"/>
              <a:t>Схема полигона «Красный Бор»</a:t>
            </a:r>
            <a:endParaRPr lang="ru-RU" sz="2400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19" y="6309320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3" y="90205"/>
            <a:ext cx="8235736" cy="5825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2904" y="286222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Ранее </a:t>
            </a:r>
            <a:r>
              <a:rPr lang="ru-RU" b="1" spc="15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рекультивированные</a:t>
            </a:r>
            <a:r>
              <a:rPr lang="ru-RU" b="1" spc="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карты</a:t>
            </a:r>
            <a:endParaRPr lang="ru-RU" b="1" spc="15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736" y="3746220"/>
            <a:ext cx="435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Ранее </a:t>
            </a:r>
            <a:r>
              <a:rPr lang="ru-RU" b="1" spc="15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рекультивированные</a:t>
            </a:r>
            <a:r>
              <a:rPr lang="ru-RU" b="1" spc="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карты</a:t>
            </a:r>
            <a:endParaRPr lang="ru-RU" b="1" spc="15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22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620000" cy="418058"/>
          </a:xfrm>
        </p:spPr>
        <p:txBody>
          <a:bodyPr/>
          <a:lstStyle/>
          <a:p>
            <a:pPr indent="-4000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Историческая справка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19" y="6309320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813324" y="6489574"/>
            <a:ext cx="45750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0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657706"/>
              </p:ext>
            </p:extLst>
          </p:nvPr>
        </p:nvGraphicFramePr>
        <p:xfrm>
          <a:off x="8482865" y="6179305"/>
          <a:ext cx="650132" cy="67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2" name="Фотография Photo Editor" r:id="rId3" imgW="3486637" imgH="3638095" progId="">
                  <p:embed/>
                </p:oleObj>
              </mc:Choice>
              <mc:Fallback>
                <p:oleObj name="Фотография Photo Editor" r:id="rId3" imgW="3486637" imgH="3638095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2865" y="6179305"/>
                        <a:ext cx="650132" cy="678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-252536" y="6300908"/>
            <a:ext cx="8784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300" b="1" dirty="0"/>
              <a:t> Комитет по природопользованию, охране окружающей среды </a:t>
            </a:r>
            <a:r>
              <a:rPr lang="ru-RU" altLang="ru-RU" sz="1300" b="1" dirty="0" smtClean="0"/>
              <a:t>и   </a:t>
            </a:r>
            <a:r>
              <a:rPr lang="ru-RU" altLang="ru-RU" sz="1300" b="1" dirty="0"/>
              <a:t>обеспечению экологической безопасности</a:t>
            </a:r>
            <a:endParaRPr lang="ru-RU" sz="1300" b="1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170233" y="654848"/>
            <a:ext cx="4248473" cy="43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76213" indent="-176213" algn="just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charset="0"/>
              <a:buChar char="•"/>
              <a:tabLst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600" dirty="0">
                <a:solidFill>
                  <a:srgbClr val="002060"/>
                </a:solidFill>
                <a:latin typeface="Calibri" pitchFamily="34" charset="0"/>
              </a:rPr>
              <a:t>Полигон по захоронению промышленных токсичных отходов Санкт-Петербурга и Ленинградской области «Красный Бор» расположен в 30 км от Санкт-Петербурга и в 6,5 км от г. Колпино на территории </a:t>
            </a:r>
            <a:r>
              <a:rPr lang="ru-RU" sz="1600" dirty="0" smtClean="0">
                <a:solidFill>
                  <a:srgbClr val="002060"/>
                </a:solidFill>
                <a:latin typeface="Calibri" pitchFamily="34" charset="0"/>
              </a:rPr>
              <a:t>Ленинградской </a:t>
            </a:r>
            <a:r>
              <a:rPr lang="ru-RU" sz="1600" dirty="0">
                <a:solidFill>
                  <a:srgbClr val="002060"/>
                </a:solidFill>
                <a:latin typeface="Calibri" pitchFamily="34" charset="0"/>
              </a:rPr>
              <a:t>области.</a:t>
            </a:r>
          </a:p>
          <a:p>
            <a:pPr marL="176213" indent="-176213" algn="just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charset="0"/>
              <a:buChar char="•"/>
              <a:tabLst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600" dirty="0">
                <a:solidFill>
                  <a:srgbClr val="002060"/>
                </a:solidFill>
                <a:latin typeface="Calibri" pitchFamily="34" charset="0"/>
              </a:rPr>
              <a:t>За 46 лет эксплуатации (с 1969г) на полигоне были размещены в котлованах, число которых не менее 70 более 2 млн. тонн жидких, твердых и пастообразных </a:t>
            </a:r>
            <a:r>
              <a:rPr lang="ru-RU" sz="1600" dirty="0" smtClean="0">
                <a:solidFill>
                  <a:srgbClr val="002060"/>
                </a:solidFill>
                <a:latin typeface="Calibri" pitchFamily="34" charset="0"/>
              </a:rPr>
              <a:t>токсичных отходов.</a:t>
            </a:r>
            <a:endParaRPr lang="ru-RU" sz="1600" dirty="0">
              <a:solidFill>
                <a:srgbClr val="002060"/>
              </a:solidFill>
              <a:latin typeface="Calibri" pitchFamily="34" charset="0"/>
            </a:endParaRPr>
          </a:p>
          <a:p>
            <a:pPr marL="176213" indent="-176213" algn="just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charset="0"/>
              <a:buChar char="•"/>
              <a:tabLst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600" dirty="0">
                <a:solidFill>
                  <a:srgbClr val="002060"/>
                </a:solidFill>
                <a:latin typeface="Calibri" pitchFamily="34" charset="0"/>
              </a:rPr>
              <a:t>В настоящее время продолжают эксплуатироваться (содержаться) 5 карт-котлованов, содержащих около 700 </a:t>
            </a:r>
            <a:r>
              <a:rPr lang="ru-RU" sz="1600" dirty="0" err="1">
                <a:solidFill>
                  <a:srgbClr val="002060"/>
                </a:solidFill>
                <a:latin typeface="Calibri" pitchFamily="34" charset="0"/>
              </a:rPr>
              <a:t>тыс.куб.м</a:t>
            </a:r>
            <a:r>
              <a:rPr lang="ru-RU" sz="1600" dirty="0">
                <a:solidFill>
                  <a:srgbClr val="002060"/>
                </a:solidFill>
                <a:latin typeface="Calibri" pitchFamily="34" charset="0"/>
              </a:rPr>
              <a:t>. жидких  токсичных отходов.</a:t>
            </a:r>
          </a:p>
          <a:p>
            <a:pPr marL="176213" indent="-176213" algn="just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charset="0"/>
              <a:buChar char="•"/>
              <a:tabLst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Прием </a:t>
            </a:r>
            <a:r>
              <a:rPr lang="ru-RU" altLang="ru-RU" sz="1600" dirty="0">
                <a:solidFill>
                  <a:srgbClr val="002060"/>
                </a:solidFill>
                <a:latin typeface="Calibri" pitchFamily="34" charset="0"/>
              </a:rPr>
              <a:t>отходов прекращен в конце 2014г</a:t>
            </a:r>
          </a:p>
          <a:p>
            <a:pPr marL="176213" indent="-176213" algn="just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charset="0"/>
              <a:buChar char="•"/>
              <a:tabLst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endParaRPr lang="ru-RU" altLang="ru-RU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3" name="Picture 4" descr="F:\Трутнев\РАБОТА\1 КРАСНЫЙ БОР\ФОТО\Стыре фото\Фото полет 24.06.2013\DSC022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" y="3501008"/>
            <a:ext cx="4143375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КрасБор\спутник деталь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0677" y="628432"/>
            <a:ext cx="4059556" cy="2576188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13324" y="6489574"/>
            <a:ext cx="45750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0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307692"/>
              </p:ext>
            </p:extLst>
          </p:nvPr>
        </p:nvGraphicFramePr>
        <p:xfrm>
          <a:off x="8482865" y="6179305"/>
          <a:ext cx="650132" cy="67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9" name="Фотография Photo Editor" r:id="rId3" imgW="3486637" imgH="3638095" progId="">
                  <p:embed/>
                </p:oleObj>
              </mc:Choice>
              <mc:Fallback>
                <p:oleObj name="Фотография Photo Editor" r:id="rId3" imgW="3486637" imgH="3638095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2865" y="6179305"/>
                        <a:ext cx="650132" cy="678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-252536" y="6300908"/>
            <a:ext cx="8784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300" b="1" dirty="0" smtClean="0"/>
              <a:t> Комитет по природопользованию, охране окружающей среды и   обеспечению экологической безопасности</a:t>
            </a:r>
            <a:endParaRPr lang="ru-RU" sz="13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51" y="116632"/>
            <a:ext cx="8532439" cy="778098"/>
          </a:xfrm>
        </p:spPr>
        <p:txBody>
          <a:bodyPr/>
          <a:lstStyle/>
          <a:p>
            <a:r>
              <a:rPr lang="ru-RU" sz="2000" b="1" dirty="0" smtClean="0"/>
              <a:t>Для реабилитации территории Полигона необходимо выполнить два комплекса мероприятий:</a:t>
            </a:r>
            <a:endParaRPr lang="ru-RU" sz="20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316671"/>
              </p:ext>
            </p:extLst>
          </p:nvPr>
        </p:nvGraphicFramePr>
        <p:xfrm>
          <a:off x="74616" y="980728"/>
          <a:ext cx="8309127" cy="532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251519" y="6309320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67581" y="3948452"/>
            <a:ext cx="504056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b="1" u="sng" dirty="0" smtClean="0"/>
              <a:t>Неотложные мероприятия</a:t>
            </a:r>
            <a:r>
              <a:rPr lang="ru-RU" sz="1400" b="1" dirty="0" smtClean="0"/>
              <a:t> </a:t>
            </a:r>
            <a:r>
              <a:rPr lang="ru-RU" sz="1400" dirty="0" smtClean="0"/>
              <a:t>направлены на обеспечение безопасного функционирования полигона – ликвидацию рисков перелива отходов из накопителей, разрушения дамб  и фильтрации сквозь них отходов, обеспечение недоступности территории объекта и контроля за его территорий.</a:t>
            </a:r>
          </a:p>
          <a:p>
            <a:pPr algn="just">
              <a:spcAft>
                <a:spcPts val="600"/>
              </a:spcAft>
            </a:pPr>
            <a:r>
              <a:rPr lang="ru-RU" sz="1400" b="1" u="sng" dirty="0" smtClean="0"/>
              <a:t>Ликвидация накопленного вреда </a:t>
            </a:r>
            <a:r>
              <a:rPr lang="ru-RU" sz="1400" dirty="0" smtClean="0"/>
              <a:t>предусматривает пошаговую процедуру  оценки объекта, разработки и экспертиз Проекта реабилитации, включение  полигона в реестр объектов накопленного вреда окружающей среде для выделения субсидий из федерального бюджета  и ее реализации.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724129" y="4664639"/>
            <a:ext cx="2723428" cy="788250"/>
            <a:chOff x="3327286" y="3034875"/>
            <a:chExt cx="2489429" cy="78825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327286" y="3034875"/>
              <a:ext cx="2371162" cy="6758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6" name="Группа 15"/>
            <p:cNvGrpSpPr/>
            <p:nvPr/>
          </p:nvGrpSpPr>
          <p:grpSpPr>
            <a:xfrm>
              <a:off x="3445553" y="3147229"/>
              <a:ext cx="2371162" cy="675896"/>
              <a:chOff x="5937964" y="1977589"/>
              <a:chExt cx="2371162" cy="675896"/>
            </a:xfrm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5937964" y="1977589"/>
                <a:ext cx="2371162" cy="675896"/>
              </a:xfrm>
              <a:prstGeom prst="roundRect">
                <a:avLst>
                  <a:gd name="adj" fmla="val 10000"/>
                </a:avLst>
              </a:prstGeom>
              <a:solidFill>
                <a:srgbClr val="FFFF99">
                  <a:alpha val="89804"/>
                </a:srgb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Скругленный прямоугольник 5"/>
              <p:cNvSpPr/>
              <p:nvPr/>
            </p:nvSpPr>
            <p:spPr>
              <a:xfrm>
                <a:off x="5957760" y="1997385"/>
                <a:ext cx="2331570" cy="63630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b="1" dirty="0" smtClean="0"/>
                  <a:t>Включение в реестр объектов накопленного вреда для субсидирования из бюджета РФ</a:t>
                </a:r>
                <a:endParaRPr lang="ru-RU" sz="1200" b="1" kern="1200" dirty="0"/>
              </a:p>
            </p:txBody>
          </p:sp>
        </p:grpSp>
      </p:grp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62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93" y="404664"/>
            <a:ext cx="7620000" cy="418058"/>
          </a:xfrm>
        </p:spPr>
        <p:txBody>
          <a:bodyPr/>
          <a:lstStyle/>
          <a:p>
            <a:r>
              <a:rPr lang="ru-RU" sz="2000" b="1" dirty="0" smtClean="0"/>
              <a:t>Противоаварийные мероприятия , выполненные  в 2016г</a:t>
            </a:r>
            <a:endParaRPr lang="ru-RU" sz="2000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055896" y="2348880"/>
            <a:ext cx="6336702" cy="4884059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sz="1400" b="1" dirty="0" smtClean="0"/>
              <a:t>Укрытие карт. </a:t>
            </a:r>
            <a:r>
              <a:rPr lang="ru-RU" sz="1400" dirty="0" smtClean="0"/>
              <a:t>Цель: защита от атмосферных выпадений, снижение объема испарений и риска возгорания</a:t>
            </a:r>
          </a:p>
          <a:p>
            <a:pPr marL="442913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sz="1400" b="1" dirty="0" smtClean="0"/>
              <a:t>Увеличение резерва емкостей карт.  </a:t>
            </a:r>
            <a:r>
              <a:rPr lang="ru-RU" sz="1400" dirty="0" smtClean="0"/>
              <a:t>Цель</a:t>
            </a:r>
            <a:r>
              <a:rPr lang="ru-RU" sz="1400" dirty="0"/>
              <a:t>: снижение риска переполнения</a:t>
            </a:r>
          </a:p>
          <a:p>
            <a:pPr marL="442913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sz="1400" b="1" dirty="0" smtClean="0"/>
              <a:t>Обследование и разработка проекта восстановления дамб. </a:t>
            </a:r>
            <a:r>
              <a:rPr lang="ru-RU" sz="1400" dirty="0" smtClean="0"/>
              <a:t>Цель</a:t>
            </a:r>
            <a:r>
              <a:rPr lang="ru-RU" sz="1400" dirty="0"/>
              <a:t>: снижение риска </a:t>
            </a:r>
            <a:r>
              <a:rPr lang="ru-RU" sz="1400" dirty="0" smtClean="0"/>
              <a:t>аварийных прорывов при неблагоприятных метеоусловиях.</a:t>
            </a:r>
          </a:p>
          <a:p>
            <a:pPr marL="662940" lvl="2" indent="0"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10000"/>
              <a:buNone/>
            </a:pPr>
            <a:endParaRPr lang="ru-RU" sz="1400" dirty="0"/>
          </a:p>
          <a:p>
            <a:pPr marL="442913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sz="1400" b="1" dirty="0" smtClean="0"/>
              <a:t>Разработка проекта очистных сооружений. </a:t>
            </a:r>
            <a:r>
              <a:rPr lang="ru-RU" sz="1400" dirty="0" smtClean="0"/>
              <a:t>Цель</a:t>
            </a:r>
            <a:r>
              <a:rPr lang="ru-RU" sz="1400" dirty="0"/>
              <a:t>: понижение уровня жидкости в каратах, очистка поверхностного водного стока</a:t>
            </a:r>
          </a:p>
          <a:p>
            <a:pPr marL="442913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sz="1400" b="1" dirty="0" smtClean="0"/>
              <a:t>Очистка обводного канала и внутреннего дренажа.  </a:t>
            </a:r>
            <a:r>
              <a:rPr lang="ru-RU" sz="1400" dirty="0" smtClean="0"/>
              <a:t>Цель</a:t>
            </a:r>
            <a:r>
              <a:rPr lang="ru-RU" sz="1400" dirty="0"/>
              <a:t>: увеличение пропускной способности; ликвидация рисков вторичных загрязнений </a:t>
            </a:r>
            <a:r>
              <a:rPr lang="ru-RU" sz="1400" dirty="0" smtClean="0"/>
              <a:t>вод, предотвращения подтопления полигона в период паводков</a:t>
            </a:r>
          </a:p>
          <a:p>
            <a:pPr marL="662940" lvl="2" indent="0" algn="just">
              <a:spcBef>
                <a:spcPts val="0"/>
              </a:spcBef>
              <a:buClr>
                <a:schemeClr val="accent6">
                  <a:lumMod val="50000"/>
                </a:schemeClr>
              </a:buClr>
              <a:buSzPct val="110000"/>
              <a:buNone/>
            </a:pPr>
            <a:endParaRPr lang="ru-RU" sz="1400" dirty="0" smtClean="0"/>
          </a:p>
          <a:p>
            <a:pPr marL="442913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sz="1400" b="1" dirty="0" smtClean="0"/>
              <a:t>Реконструкция систем безопасности.</a:t>
            </a:r>
          </a:p>
          <a:p>
            <a:pPr marL="442913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sz="1400" b="1" dirty="0" smtClean="0"/>
              <a:t>Сооружение защитного периметра.</a:t>
            </a:r>
          </a:p>
          <a:p>
            <a:pPr marL="442913" indent="-442913" algn="just">
              <a:buClr>
                <a:schemeClr val="accent6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sz="1400" b="1" dirty="0" smtClean="0"/>
              <a:t>Реконструкция системы пожаротушения.</a:t>
            </a:r>
            <a:endParaRPr lang="ru-RU" b="1" dirty="0" smtClean="0"/>
          </a:p>
          <a:p>
            <a:pPr marL="297180" lvl="1" indent="0"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10000"/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8299" y="2204864"/>
            <a:ext cx="5854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19" y="6309320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813324" y="6489574"/>
            <a:ext cx="45750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0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338557"/>
              </p:ext>
            </p:extLst>
          </p:nvPr>
        </p:nvGraphicFramePr>
        <p:xfrm>
          <a:off x="8482865" y="6179305"/>
          <a:ext cx="650132" cy="67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6" name="Фотография Photo Editor" r:id="rId3" imgW="3486637" imgH="3638095" progId="">
                  <p:embed/>
                </p:oleObj>
              </mc:Choice>
              <mc:Fallback>
                <p:oleObj name="Фотография Photo Editor" r:id="rId3" imgW="3486637" imgH="3638095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2865" y="6179305"/>
                        <a:ext cx="650132" cy="678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252536" y="6300908"/>
            <a:ext cx="8784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300" b="1" dirty="0"/>
              <a:t> Комитет по природопользованию, охране окружающей среды </a:t>
            </a:r>
            <a:r>
              <a:rPr lang="ru-RU" altLang="ru-RU" sz="1300" b="1" dirty="0" smtClean="0"/>
              <a:t>и   </a:t>
            </a:r>
            <a:r>
              <a:rPr lang="ru-RU" altLang="ru-RU" sz="1300" b="1" dirty="0"/>
              <a:t>обеспечению экологической безопасности</a:t>
            </a:r>
            <a:endParaRPr lang="ru-RU" sz="13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90612" y="2035587"/>
            <a:ext cx="7648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Снижение риска переполнения карт, их возгораний и нарушений целостности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0612" y="3774524"/>
            <a:ext cx="5822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Снижение риска чрезвычайного загрязнения водных объектов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624" y="5157192"/>
            <a:ext cx="3281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Повышение безопасности объекта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187624" y="980728"/>
            <a:ext cx="7226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400" dirty="0" smtClean="0"/>
              <a:t>Неотложные  (противоаварийные) мероприятия  по всем 3 направлениям в основном завершены в 2016 году, что позволяет  прогнозировать безаварийное прохождение весеннего паводка 2017г и осеннего разлива. Ниже приведен перечень и цели основных мероприятий по повышению безопасности объекта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956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4633506" y="332656"/>
            <a:ext cx="3768417" cy="2448272"/>
          </a:xfrm>
          <a:noFill/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2000" b="1" dirty="0" smtClean="0">
                <a:solidFill>
                  <a:srgbClr val="FF0000"/>
                </a:solidFill>
              </a:rPr>
              <a:t> </a:t>
            </a:r>
            <a:r>
              <a:rPr lang="ru-RU" altLang="ru-RU" sz="2600" b="1" dirty="0"/>
              <a:t>Технология </a:t>
            </a:r>
            <a:r>
              <a:rPr lang="ru-RU" altLang="ru-RU" sz="2600" b="1" dirty="0" smtClean="0"/>
              <a:t>экранирования предполагает </a:t>
            </a:r>
            <a:r>
              <a:rPr lang="ru-RU" altLang="ru-RU" sz="2600" b="1" dirty="0"/>
              <a:t>изготовление и размещение </a:t>
            </a:r>
            <a:r>
              <a:rPr lang="ru-RU" altLang="ru-RU" sz="2600" b="1" dirty="0" smtClean="0"/>
              <a:t>на </a:t>
            </a:r>
            <a:r>
              <a:rPr lang="ru-RU" altLang="ru-RU" sz="2600" b="1" dirty="0"/>
              <a:t>поверхности </a:t>
            </a:r>
            <a:r>
              <a:rPr lang="ru-RU" altLang="ru-RU" sz="2600" b="1" dirty="0" smtClean="0"/>
              <a:t>карты системы </a:t>
            </a:r>
            <a:r>
              <a:rPr lang="ru-RU" altLang="ru-RU" sz="2600" b="1" dirty="0"/>
              <a:t>понтонов с </a:t>
            </a:r>
            <a:r>
              <a:rPr lang="ru-RU" altLang="ru-RU" sz="2600" b="1" dirty="0" err="1" smtClean="0"/>
              <a:t>противо</a:t>
            </a:r>
            <a:r>
              <a:rPr lang="ru-RU" altLang="ru-RU" sz="2600" b="1" dirty="0" smtClean="0"/>
              <a:t>-фильтрационным покрытием </a:t>
            </a:r>
            <a:r>
              <a:rPr lang="ru-RU" altLang="ru-RU" sz="2600" b="1" dirty="0"/>
              <a:t>(</a:t>
            </a:r>
            <a:r>
              <a:rPr lang="ru-RU" altLang="ru-RU" sz="2600" b="1" dirty="0" err="1" smtClean="0"/>
              <a:t>геомембраной</a:t>
            </a:r>
            <a:r>
              <a:rPr lang="ru-RU" altLang="ru-RU" sz="2600" b="1" dirty="0" smtClean="0"/>
              <a:t>), установку насосного оборудования, системы водоотведения.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2600" b="1" dirty="0"/>
              <a:t>На данный момент понтонами укрыто 97% карт 68 и </a:t>
            </a:r>
            <a:r>
              <a:rPr lang="ru-RU" altLang="ru-RU" sz="2600" b="1" dirty="0" smtClean="0"/>
              <a:t>64. Полное завершение работ – до мая 2017г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endParaRPr lang="ru-RU" altLang="ru-RU" sz="2500" b="1" dirty="0" smtClean="0"/>
          </a:p>
        </p:txBody>
      </p:sp>
      <p:sp>
        <p:nvSpPr>
          <p:cNvPr id="3123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5934" y="32048"/>
            <a:ext cx="8540750" cy="536104"/>
          </a:xfrm>
        </p:spPr>
        <p:txBody>
          <a:bodyPr/>
          <a:lstStyle/>
          <a:p>
            <a:pPr>
              <a:defRPr/>
            </a:pPr>
            <a:r>
              <a:rPr lang="ru-RU" altLang="ru-RU" sz="2400" b="1" dirty="0" smtClean="0"/>
              <a:t>Укрытие карт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51519" y="6309320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813324" y="6489574"/>
            <a:ext cx="45750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0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830245"/>
              </p:ext>
            </p:extLst>
          </p:nvPr>
        </p:nvGraphicFramePr>
        <p:xfrm>
          <a:off x="8482865" y="6179305"/>
          <a:ext cx="650132" cy="67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1" name="Фотография Photo Editor" r:id="rId3" imgW="3486637" imgH="3638095" progId="">
                  <p:embed/>
                </p:oleObj>
              </mc:Choice>
              <mc:Fallback>
                <p:oleObj name="Фотография Photo Editor" r:id="rId3" imgW="3486637" imgH="3638095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2865" y="6179305"/>
                        <a:ext cx="650132" cy="678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-252536" y="6300908"/>
            <a:ext cx="8784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300" b="1" dirty="0"/>
              <a:t> Комитет по природопользованию, охране окружающей среды </a:t>
            </a:r>
            <a:r>
              <a:rPr lang="ru-RU" altLang="ru-RU" sz="1300" b="1" dirty="0" smtClean="0"/>
              <a:t>и   </a:t>
            </a:r>
            <a:r>
              <a:rPr lang="ru-RU" altLang="ru-RU" sz="1300" b="1" dirty="0"/>
              <a:t>обеспечению экологической безопасности</a:t>
            </a:r>
            <a:endParaRPr lang="ru-RU" sz="1300" b="1" dirty="0"/>
          </a:p>
        </p:txBody>
      </p:sp>
      <p:pic>
        <p:nvPicPr>
          <p:cNvPr id="17" name="Picture 2" descr="C:\Users\titorenko.aa\Desktop\аня\фото\112___03\IMG_05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512502" cy="3384376"/>
          </a:xfrm>
          <a:prstGeom prst="rect">
            <a:avLst/>
          </a:prstGeom>
          <a:noFill/>
          <a:ln w="19050" cmpd="sng">
            <a:solidFill>
              <a:schemeClr val="accent1">
                <a:hueOff val="0"/>
                <a:satOff val="0"/>
                <a:lumOff val="0"/>
              </a:schemeClr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3930" y="72405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Было (2014)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9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82" y="2931803"/>
            <a:ext cx="4342741" cy="325705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27984" y="3107264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Стало (2016)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618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951" y="89485"/>
            <a:ext cx="7620000" cy="418058"/>
          </a:xfrm>
        </p:spPr>
        <p:txBody>
          <a:bodyPr/>
          <a:lstStyle/>
          <a:p>
            <a:r>
              <a:rPr lang="ru-RU" sz="2400" b="1" dirty="0" smtClean="0"/>
              <a:t>Очистка дренажной сети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553" y="908720"/>
            <a:ext cx="3385524" cy="2539143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00" y="3688096"/>
            <a:ext cx="3385523" cy="253914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51519" y="6309320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813324" y="6489574"/>
            <a:ext cx="45750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0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626292"/>
              </p:ext>
            </p:extLst>
          </p:nvPr>
        </p:nvGraphicFramePr>
        <p:xfrm>
          <a:off x="8482865" y="6179305"/>
          <a:ext cx="650132" cy="67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5" name="Фотография Photo Editor" r:id="rId7" imgW="3486637" imgH="3638095" progId="">
                  <p:embed/>
                </p:oleObj>
              </mc:Choice>
              <mc:Fallback>
                <p:oleObj name="Фотография Photo Editor" r:id="rId7" imgW="3486637" imgH="3638095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2865" y="6179305"/>
                        <a:ext cx="650132" cy="678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252536" y="6300908"/>
            <a:ext cx="8784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300" b="1" dirty="0"/>
              <a:t> Комитет по природопользованию, охране окружающей среды </a:t>
            </a:r>
            <a:r>
              <a:rPr lang="ru-RU" altLang="ru-RU" sz="1300" b="1" dirty="0" smtClean="0"/>
              <a:t>и   </a:t>
            </a:r>
            <a:r>
              <a:rPr lang="ru-RU" altLang="ru-RU" sz="1300" b="1" dirty="0"/>
              <a:t>обеспечению экологической безопасности</a:t>
            </a:r>
            <a:endParaRPr lang="ru-RU" sz="13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6" y="908720"/>
            <a:ext cx="3552395" cy="2664296"/>
          </a:xfrm>
          <a:prstGeom prst="rect">
            <a:avLst/>
          </a:prstGeom>
          <a:ln w="19050">
            <a:solidFill>
              <a:schemeClr val="accent1">
                <a:hueOff val="0"/>
                <a:satOff val="0"/>
                <a:lumOff val="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5" y="3626726"/>
            <a:ext cx="3549176" cy="2661882"/>
          </a:xfrm>
          <a:prstGeom prst="rect">
            <a:avLst/>
          </a:prstGeom>
          <a:ln w="19050">
            <a:solidFill>
              <a:schemeClr val="accent1">
                <a:hueOff val="0"/>
                <a:satOff val="0"/>
                <a:lumOff val="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225088" y="54569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Было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991553" y="53251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Стало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7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13324" y="6489574"/>
            <a:ext cx="45750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0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401977"/>
              </p:ext>
            </p:extLst>
          </p:nvPr>
        </p:nvGraphicFramePr>
        <p:xfrm>
          <a:off x="8482865" y="6179305"/>
          <a:ext cx="650132" cy="67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1" name="Фотография Photo Editor" r:id="rId3" imgW="3486637" imgH="3638095" progId="">
                  <p:embed/>
                </p:oleObj>
              </mc:Choice>
              <mc:Fallback>
                <p:oleObj name="Фотография Photo Editor" r:id="rId3" imgW="3486637" imgH="3638095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2865" y="6179305"/>
                        <a:ext cx="650132" cy="678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-252536" y="6300908"/>
            <a:ext cx="8784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300" b="1" dirty="0"/>
              <a:t> Комитет по природопользованию, охране окружающей среды </a:t>
            </a:r>
            <a:r>
              <a:rPr lang="ru-RU" altLang="ru-RU" sz="1300" b="1" dirty="0" smtClean="0"/>
              <a:t>и   </a:t>
            </a:r>
            <a:r>
              <a:rPr lang="ru-RU" altLang="ru-RU" sz="1300" b="1" dirty="0"/>
              <a:t>обеспечению экологической безопасности</a:t>
            </a:r>
            <a:endParaRPr lang="ru-RU" sz="13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87906"/>
            <a:ext cx="8532439" cy="778098"/>
          </a:xfrm>
        </p:spPr>
        <p:txBody>
          <a:bodyPr/>
          <a:lstStyle/>
          <a:p>
            <a:r>
              <a:rPr lang="ru-RU" sz="2600" b="1" dirty="0" smtClean="0"/>
              <a:t>Мероприятия по обеспечению безопасности</a:t>
            </a:r>
            <a:endParaRPr lang="ru-RU" sz="2600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19" y="6309320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U73\Desktop\ФОТО\31.10.2016\20161031_1223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6319"/>
            <a:ext cx="4464495" cy="3348371"/>
          </a:xfrm>
          <a:prstGeom prst="rect">
            <a:avLst/>
          </a:prstGeom>
          <a:noFill/>
          <a:ln w="19050">
            <a:solidFill>
              <a:schemeClr val="accent1">
                <a:hueOff val="0"/>
                <a:satOff val="0"/>
                <a:lumOff val="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35136" y="515811"/>
            <a:ext cx="42532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предписанием прокуратуры осуществлен ремонт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3,5 км ограждения.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система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наружного видеонаблюдения,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санкционированное  проникновение  посторонних лиц, контроль и управление доступом сотрудников Полигона и подрядных организаций.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5" y="1125121"/>
            <a:ext cx="3899926" cy="2924944"/>
          </a:xfrm>
          <a:prstGeom prst="rect">
            <a:avLst/>
          </a:prstGeom>
          <a:ln w="19050">
            <a:solidFill>
              <a:schemeClr val="accent1">
                <a:hueOff val="0"/>
                <a:satOff val="0"/>
                <a:lumOff val="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83930" y="72405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Было (2015)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19971" y="3070356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Стало (2016)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9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59" y="116632"/>
            <a:ext cx="7620000" cy="562074"/>
          </a:xfrm>
        </p:spPr>
        <p:txBody>
          <a:bodyPr/>
          <a:lstStyle/>
          <a:p>
            <a:r>
              <a:rPr lang="ru-RU" sz="2400" b="1" dirty="0" smtClean="0"/>
              <a:t>Увеличение емкости карт</a:t>
            </a:r>
            <a:endParaRPr lang="ru-RU" sz="24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1519" y="6309320"/>
            <a:ext cx="81369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813324" y="6489574"/>
            <a:ext cx="45750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1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СПб ГУПП «Полигон «Красный Бор»</a:t>
            </a:r>
            <a:endParaRPr lang="ru-RU" sz="2000" b="1" cap="none" spc="1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8482865" y="6179305"/>
          <a:ext cx="650132" cy="67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8" name="Фотография Photo Editor" r:id="rId3" imgW="3486637" imgH="3638095" progId="">
                  <p:embed/>
                </p:oleObj>
              </mc:Choice>
              <mc:Fallback>
                <p:oleObj name="Фотография Photo Editor" r:id="rId3" imgW="3486637" imgH="3638095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2865" y="6179305"/>
                        <a:ext cx="650132" cy="678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-252536" y="6300908"/>
            <a:ext cx="8784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300" b="1" dirty="0"/>
              <a:t> Комитет по природопользованию, охране окружающей среды </a:t>
            </a:r>
            <a:r>
              <a:rPr lang="ru-RU" altLang="ru-RU" sz="1300" b="1" dirty="0" smtClean="0"/>
              <a:t>и   </a:t>
            </a:r>
            <a:r>
              <a:rPr lang="ru-RU" altLang="ru-RU" sz="1300" b="1" dirty="0"/>
              <a:t>обеспечению экологической безопасности</a:t>
            </a:r>
            <a:endParaRPr lang="ru-RU" sz="1300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024779" y="2001424"/>
            <a:ext cx="5695013" cy="3993429"/>
            <a:chOff x="107504" y="2326467"/>
            <a:chExt cx="4355632" cy="303858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326467"/>
              <a:ext cx="4355632" cy="3038584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802660" y="2567850"/>
              <a:ext cx="1307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  <a:r>
                <a:rPr lang="ru-RU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арта</a:t>
              </a:r>
              <a:r>
                <a:rPr lang="ru-RU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№64</a:t>
              </a:r>
              <a:endPara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07579" y="3696442"/>
              <a:ext cx="1235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площадка</a:t>
              </a:r>
            </a:p>
            <a:p>
              <a:r>
                <a:rPr lang="ru-RU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разгрузки</a:t>
              </a:r>
              <a:endPara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2110582" y="3126054"/>
              <a:ext cx="1768176" cy="1552749"/>
            </a:xfrm>
            <a:custGeom>
              <a:avLst/>
              <a:gdLst>
                <a:gd name="connsiteX0" fmla="*/ 1283542 w 2470157"/>
                <a:gd name="connsiteY0" fmla="*/ 0 h 2085975"/>
                <a:gd name="connsiteX1" fmla="*/ 1140667 w 2470157"/>
                <a:gd name="connsiteY1" fmla="*/ 271462 h 2085975"/>
                <a:gd name="connsiteX2" fmla="*/ 883492 w 2470157"/>
                <a:gd name="connsiteY2" fmla="*/ 671512 h 2085975"/>
                <a:gd name="connsiteX3" fmla="*/ 654892 w 2470157"/>
                <a:gd name="connsiteY3" fmla="*/ 842962 h 2085975"/>
                <a:gd name="connsiteX4" fmla="*/ 497730 w 2470157"/>
                <a:gd name="connsiteY4" fmla="*/ 1100137 h 2085975"/>
                <a:gd name="connsiteX5" fmla="*/ 311992 w 2470157"/>
                <a:gd name="connsiteY5" fmla="*/ 1343025 h 2085975"/>
                <a:gd name="connsiteX6" fmla="*/ 183405 w 2470157"/>
                <a:gd name="connsiteY6" fmla="*/ 1528762 h 2085975"/>
                <a:gd name="connsiteX7" fmla="*/ 97680 w 2470157"/>
                <a:gd name="connsiteY7" fmla="*/ 1743075 h 2085975"/>
                <a:gd name="connsiteX8" fmla="*/ 26242 w 2470157"/>
                <a:gd name="connsiteY8" fmla="*/ 1843087 h 2085975"/>
                <a:gd name="connsiteX9" fmla="*/ 11955 w 2470157"/>
                <a:gd name="connsiteY9" fmla="*/ 2000250 h 2085975"/>
                <a:gd name="connsiteX10" fmla="*/ 40530 w 2470157"/>
                <a:gd name="connsiteY10" fmla="*/ 2085975 h 2085975"/>
                <a:gd name="connsiteX11" fmla="*/ 440580 w 2470157"/>
                <a:gd name="connsiteY11" fmla="*/ 2043112 h 2085975"/>
                <a:gd name="connsiteX12" fmla="*/ 740617 w 2470157"/>
                <a:gd name="connsiteY12" fmla="*/ 2000250 h 2085975"/>
                <a:gd name="connsiteX13" fmla="*/ 1097805 w 2470157"/>
                <a:gd name="connsiteY13" fmla="*/ 1943100 h 2085975"/>
                <a:gd name="connsiteX14" fmla="*/ 1326405 w 2470157"/>
                <a:gd name="connsiteY14" fmla="*/ 1885950 h 2085975"/>
                <a:gd name="connsiteX15" fmla="*/ 1626442 w 2470157"/>
                <a:gd name="connsiteY15" fmla="*/ 1871662 h 2085975"/>
                <a:gd name="connsiteX16" fmla="*/ 1855042 w 2470157"/>
                <a:gd name="connsiteY16" fmla="*/ 1828800 h 2085975"/>
                <a:gd name="connsiteX17" fmla="*/ 2097930 w 2470157"/>
                <a:gd name="connsiteY17" fmla="*/ 1785937 h 2085975"/>
                <a:gd name="connsiteX18" fmla="*/ 2355105 w 2470157"/>
                <a:gd name="connsiteY18" fmla="*/ 1714500 h 2085975"/>
                <a:gd name="connsiteX19" fmla="*/ 2469405 w 2470157"/>
                <a:gd name="connsiteY19" fmla="*/ 1543050 h 2085975"/>
                <a:gd name="connsiteX20" fmla="*/ 2397967 w 2470157"/>
                <a:gd name="connsiteY20" fmla="*/ 1214437 h 2085975"/>
                <a:gd name="connsiteX21" fmla="*/ 2269380 w 2470157"/>
                <a:gd name="connsiteY21" fmla="*/ 1000125 h 2085975"/>
                <a:gd name="connsiteX22" fmla="*/ 2212230 w 2470157"/>
                <a:gd name="connsiteY22" fmla="*/ 785812 h 2085975"/>
                <a:gd name="connsiteX23" fmla="*/ 2012205 w 2470157"/>
                <a:gd name="connsiteY23" fmla="*/ 585787 h 2085975"/>
                <a:gd name="connsiteX24" fmla="*/ 1769317 w 2470157"/>
                <a:gd name="connsiteY24" fmla="*/ 342900 h 2085975"/>
                <a:gd name="connsiteX25" fmla="*/ 1526430 w 2470157"/>
                <a:gd name="connsiteY25" fmla="*/ 185737 h 2085975"/>
                <a:gd name="connsiteX26" fmla="*/ 1383555 w 2470157"/>
                <a:gd name="connsiteY26" fmla="*/ 28575 h 20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70157" h="2085975">
                  <a:moveTo>
                    <a:pt x="1283542" y="0"/>
                  </a:moveTo>
                  <a:cubicBezTo>
                    <a:pt x="1245442" y="79771"/>
                    <a:pt x="1207342" y="159543"/>
                    <a:pt x="1140667" y="271462"/>
                  </a:cubicBezTo>
                  <a:cubicBezTo>
                    <a:pt x="1073992" y="383381"/>
                    <a:pt x="964454" y="576262"/>
                    <a:pt x="883492" y="671512"/>
                  </a:cubicBezTo>
                  <a:cubicBezTo>
                    <a:pt x="802529" y="766762"/>
                    <a:pt x="719186" y="771524"/>
                    <a:pt x="654892" y="842962"/>
                  </a:cubicBezTo>
                  <a:cubicBezTo>
                    <a:pt x="590598" y="914400"/>
                    <a:pt x="554880" y="1016793"/>
                    <a:pt x="497730" y="1100137"/>
                  </a:cubicBezTo>
                  <a:cubicBezTo>
                    <a:pt x="440580" y="1183481"/>
                    <a:pt x="364379" y="1271588"/>
                    <a:pt x="311992" y="1343025"/>
                  </a:cubicBezTo>
                  <a:cubicBezTo>
                    <a:pt x="259605" y="1414462"/>
                    <a:pt x="219124" y="1462087"/>
                    <a:pt x="183405" y="1528762"/>
                  </a:cubicBezTo>
                  <a:cubicBezTo>
                    <a:pt x="147686" y="1595437"/>
                    <a:pt x="123874" y="1690688"/>
                    <a:pt x="97680" y="1743075"/>
                  </a:cubicBezTo>
                  <a:cubicBezTo>
                    <a:pt x="71486" y="1795462"/>
                    <a:pt x="40529" y="1800225"/>
                    <a:pt x="26242" y="1843087"/>
                  </a:cubicBezTo>
                  <a:cubicBezTo>
                    <a:pt x="11955" y="1885949"/>
                    <a:pt x="9574" y="1959769"/>
                    <a:pt x="11955" y="2000250"/>
                  </a:cubicBezTo>
                  <a:cubicBezTo>
                    <a:pt x="14336" y="2040731"/>
                    <a:pt x="-30907" y="2078831"/>
                    <a:pt x="40530" y="2085975"/>
                  </a:cubicBezTo>
                  <a:lnTo>
                    <a:pt x="440580" y="2043112"/>
                  </a:lnTo>
                  <a:cubicBezTo>
                    <a:pt x="557261" y="2028825"/>
                    <a:pt x="740617" y="2000250"/>
                    <a:pt x="740617" y="2000250"/>
                  </a:cubicBezTo>
                  <a:cubicBezTo>
                    <a:pt x="850154" y="1983581"/>
                    <a:pt x="1000174" y="1962150"/>
                    <a:pt x="1097805" y="1943100"/>
                  </a:cubicBezTo>
                  <a:cubicBezTo>
                    <a:pt x="1195436" y="1924050"/>
                    <a:pt x="1238299" y="1897856"/>
                    <a:pt x="1326405" y="1885950"/>
                  </a:cubicBezTo>
                  <a:cubicBezTo>
                    <a:pt x="1414511" y="1874044"/>
                    <a:pt x="1538336" y="1881187"/>
                    <a:pt x="1626442" y="1871662"/>
                  </a:cubicBezTo>
                  <a:cubicBezTo>
                    <a:pt x="1714548" y="1862137"/>
                    <a:pt x="1855042" y="1828800"/>
                    <a:pt x="1855042" y="1828800"/>
                  </a:cubicBezTo>
                  <a:cubicBezTo>
                    <a:pt x="1933623" y="1814513"/>
                    <a:pt x="2014586" y="1804987"/>
                    <a:pt x="2097930" y="1785937"/>
                  </a:cubicBezTo>
                  <a:cubicBezTo>
                    <a:pt x="2181274" y="1766887"/>
                    <a:pt x="2293193" y="1754981"/>
                    <a:pt x="2355105" y="1714500"/>
                  </a:cubicBezTo>
                  <a:cubicBezTo>
                    <a:pt x="2417017" y="1674019"/>
                    <a:pt x="2462261" y="1626394"/>
                    <a:pt x="2469405" y="1543050"/>
                  </a:cubicBezTo>
                  <a:cubicBezTo>
                    <a:pt x="2476549" y="1459706"/>
                    <a:pt x="2431305" y="1304925"/>
                    <a:pt x="2397967" y="1214437"/>
                  </a:cubicBezTo>
                  <a:cubicBezTo>
                    <a:pt x="2364629" y="1123949"/>
                    <a:pt x="2300336" y="1071562"/>
                    <a:pt x="2269380" y="1000125"/>
                  </a:cubicBezTo>
                  <a:cubicBezTo>
                    <a:pt x="2238424" y="928688"/>
                    <a:pt x="2255093" y="854868"/>
                    <a:pt x="2212230" y="785812"/>
                  </a:cubicBezTo>
                  <a:cubicBezTo>
                    <a:pt x="2169368" y="716756"/>
                    <a:pt x="2012205" y="585787"/>
                    <a:pt x="2012205" y="585787"/>
                  </a:cubicBezTo>
                  <a:cubicBezTo>
                    <a:pt x="1938386" y="511968"/>
                    <a:pt x="1850280" y="409575"/>
                    <a:pt x="1769317" y="342900"/>
                  </a:cubicBezTo>
                  <a:cubicBezTo>
                    <a:pt x="1688355" y="276225"/>
                    <a:pt x="1590724" y="238125"/>
                    <a:pt x="1526430" y="185737"/>
                  </a:cubicBezTo>
                  <a:cubicBezTo>
                    <a:pt x="1462136" y="133349"/>
                    <a:pt x="1422845" y="80962"/>
                    <a:pt x="1383555" y="2857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Объект 2"/>
          <p:cNvSpPr txBox="1">
            <a:spLocks/>
          </p:cNvSpPr>
          <p:nvPr/>
        </p:nvSpPr>
        <p:spPr>
          <a:xfrm>
            <a:off x="323528" y="908719"/>
            <a:ext cx="8208911" cy="1060845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Произведена разборка площадки выгрузки отходов у карты 64</a:t>
            </a:r>
          </a:p>
          <a:p>
            <a:r>
              <a:rPr lang="ru-RU" sz="1600" dirty="0" smtClean="0"/>
              <a:t>Выполнено выравнивание уровней жидкости карт 68 и 64</a:t>
            </a:r>
          </a:p>
          <a:p>
            <a:r>
              <a:rPr lang="ru-RU" sz="1600" dirty="0" smtClean="0"/>
              <a:t>Организованы и после проведения работ ликвидированы 2 временных резервных котлована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025302" y="5540027"/>
            <a:ext cx="124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карта №68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2F54-A6E8-4625-92DD-1608D516206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18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3021</TotalTime>
  <Words>1174</Words>
  <Application>Microsoft Office PowerPoint</Application>
  <PresentationFormat>Экран (4:3)</PresentationFormat>
  <Paragraphs>141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Cambria</vt:lpstr>
      <vt:lpstr>Constantia</vt:lpstr>
      <vt:lpstr>Times New Roman</vt:lpstr>
      <vt:lpstr>Wingdings</vt:lpstr>
      <vt:lpstr>Соседство</vt:lpstr>
      <vt:lpstr>Фотография Photo Editor</vt:lpstr>
      <vt:lpstr>Презентация PowerPoint</vt:lpstr>
      <vt:lpstr>Схема полигона «Красный Бор»</vt:lpstr>
      <vt:lpstr>Историческая справка</vt:lpstr>
      <vt:lpstr>Для реабилитации территории Полигона необходимо выполнить два комплекса мероприятий:</vt:lpstr>
      <vt:lpstr>Противоаварийные мероприятия , выполненные  в 2016г</vt:lpstr>
      <vt:lpstr>Укрытие карт</vt:lpstr>
      <vt:lpstr>Очистка дренажной сети</vt:lpstr>
      <vt:lpstr>Мероприятия по обеспечению безопасности</vt:lpstr>
      <vt:lpstr>Увеличение емкости карт</vt:lpstr>
      <vt:lpstr>Природоохранные мероприятия</vt:lpstr>
      <vt:lpstr>Завершение неотложных работ по обеспечению безопасности Полигона  в 2017г</vt:lpstr>
      <vt:lpstr>Создание очистных сооружений</vt:lpstr>
      <vt:lpstr>Укрытие карт и ремонт дамб обвалования</vt:lpstr>
      <vt:lpstr>Ликвидация накопленного вреда окружающей среде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Петров Евгений Александрович</dc:creator>
  <cp:lastModifiedBy>Проверяющий</cp:lastModifiedBy>
  <cp:revision>190</cp:revision>
  <cp:lastPrinted>2017-03-21T10:55:06Z</cp:lastPrinted>
  <dcterms:created xsi:type="dcterms:W3CDTF">2016-09-30T10:39:09Z</dcterms:created>
  <dcterms:modified xsi:type="dcterms:W3CDTF">2017-03-28T11:48:38Z</dcterms:modified>
</cp:coreProperties>
</file>